
<file path=[Content_Types].xml><?xml version="1.0" encoding="utf-8"?>
<Types xmlns="http://schemas.openxmlformats.org/package/2006/content-types">
  <Default ContentType="application/vnd.openxmlformats-package.relationships+xml" Extension="rels"/>
  <Override ContentType="image/png" PartName="/ppt/media/slide1_image_rId2.png"/>
  <Override ContentType="image/png" PartName="/ppt/media/slide1_image_rId3.png"/>
  <Override ContentType="image/png" PartName="/ppt/media/slide1_image_rId4.png"/>
  <Override ContentType="image/png" PartName="/ppt/media/slide2_image_rId2.png"/>
  <Override ContentType="image/png" PartName="/ppt/media/slide2_image_rId3.png"/>
  <Override ContentType="image/png" PartName="/ppt/media/slide3_image_rId2.png"/>
  <Override ContentType="image/png" PartName="/ppt/media/slide3_image_rId3.png"/>
  <Override ContentType="image/png" PartName="/ppt/media/slide4_image_rId2.png"/>
  <Override ContentType="image/png" PartName="/ppt/media/slide4_image_rId3.png"/>
  <Override ContentType="image/png" PartName="/ppt/media/slide4_image_rId4.png"/>
  <Override ContentType="image/png" PartName="/ppt/media/slide5_image_rId2.png"/>
  <Override ContentType="image/png" PartName="/ppt/media/slide5_image_rId3.png"/>
  <Override ContentType="image/png" PartName="/ppt/media/slide5_image_rId4.png"/>
  <Override ContentType="image/png" PartName="/ppt/media/slide5_image_rId5.png"/>
  <Override ContentType="image/png" PartName="/ppt/media/slide6_image_rId2.png"/>
  <Override ContentType="image/png" PartName="/ppt/media/slide6_image_rId3.png"/>
  <Override ContentType="application/vnd.openxmlformats-officedocument.presentationml.presentation.main+xml" PartName="/ppt/presentation.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theme+xml" PartName="/ppt/theme/theme1.xml"/>
</Types>
</file>

<file path=_rels/.rels><?xml version="1.0" encoding="UTF-8" standalone="yes"?>
<Relationships xmlns="http://schemas.openxmlformats.org/package/2006/relationships">
    <Relationship Id="rId1" Target="ppt/presentation.xml" Type="http://schemas.openxmlformats.org/officeDocument/2006/relationships/officeDocument"/>
</Relationships>

</file>

<file path=ppt/presentation.xml><?xml version="1.0" encoding="utf-8"?>
<p:presentation xmlns:a="http://schemas.openxmlformats.org/drawingml/2006/main" xmlns:r="http://schemas.openxmlformats.org/officeDocument/2006/relationships" xmlns:p="http://schemas.openxmlformats.org/presentationml/2006/main" xmlns:mc="http://schemas.openxmlformats.org/markup-compatibility/2006" xmlns:c="http://schemas.openxmlformats.org/drawingml/2006/chart" xmlns:cdr="http://schemas.openxmlformats.org/drawingml/2006/chartDrawing" xmlns:c14="http://schemas.microsoft.com/office/drawing/2007/8/2/chart" xmlns:dgm="http://schemas.openxmlformats.org/drawingml/2006/diagram" xmlns:pic="http://schemas.openxmlformats.org/drawingml/2006/picture" xmlns:wp="http://schemas.openxmlformats.org/drawingml/2006/wordprocessingDrawing" xmlns:wp14="http://schemas.microsoft.com/office/word/2010/wordprocessingDrawing" xmlns:xdr="http://schemas.openxmlformats.org/drawingml/2006/spreadsheetDrawing" xmlns:dsp="http://schemas.microsoft.com/office/drawing/2008/diagram" xmlns:p14="http://schemas.microsoft.com/office/powerpoint/2010/main" xmlns:a14="http://schemas.microsoft.com/office/drawing/2010/main" xmlns:p15="http://schemas.microsoft.com/office/powerpoint/2012/main" xmlns:p166="http://schemas.microsoft.com/office/powerpoint/2016/6/main" xmlns:a13cmd="http://schemas.microsoft.com/office/drawing/2013/main/command" xmlns:p13cmd="http://schemas.microsoft.com/office/powerpoint/2013/main/command" xmlns:p1510="http://schemas.microsoft.com/office/powerpoint/2015/10/main" xmlns:psez="http://schemas.microsoft.com/office/powerpoint/2016/sectionzoom" xmlns:pslz="http://schemas.microsoft.com/office/powerpoint/2016/slidezoom" xmlns:psuz="http://schemas.microsoft.com/office/powerpoint/2016/summaryzoom" xmlns:p173="http://schemas.microsoft.com/office/powerpoint/2017/3/main" xmlns:b="http://schemas.openxmlformats.org/officeDocument/2006/bibliography" xmlns:msink="http://schemas.microsoft.com/ink/2010/main" xmlns:cdr14="http://schemas.microsoft.com/office/drawing/2010/chartDrawing" xmlns:c15="http://schemas.microsoft.com/office/drawing/2012/chart" xmlns:cs="http://schemas.microsoft.com/office/drawing/2012/chartStyle" xmlns:ns30="http://www.w3.org/1998/Math/MathML" xmlns:ns31="http://www.w3.org/2003/InkML" xmlns:cx="http://schemas.microsoft.com/office/drawing/2014/chartex" xmlns:c16="http://schemas.microsoft.com/office/drawing/2014/chart" xmlns:dgm1611="http://schemas.microsoft.com/office/drawing/2016/11/diagram" xmlns:c173="http://schemas.microsoft.com/office/drawing/2017/03/chart" xmlns:am3d="http://schemas.microsoft.com/office/drawing/2017/model3d" xmlns:an18="http://schemas.microsoft.com/office/drawing/2018/animation" xmlns:anam3d="http://schemas.microsoft.com/office/drawing/2018/animation/model3d" xmlns:iact="http://schemas.microsoft.com/office/powerpoint/2014/inkAction" xmlns:thm15="http://schemas.microsoft.com/office/thememl/2012/main" xmlns:wetp="http://schemas.microsoft.com/office/webextensions/taskpanes/2010/11" xmlns:we="http://schemas.microsoft.com/office/webextensions/webextension/2010/11" xmlns:comp="http://schemas.openxmlformats.org/drawingml/2006/compatibility" xmlns:lc="http://schemas.openxmlformats.org/drawingml/2006/lockedCanvas" xmlns:p159="http://schemas.microsoft.com/office/powerpoint/2015/09/main" xmlns:p16="http://schemas.microsoft.com/office/powerpoint/2015/main" xmlns:p1710="http://schemas.microsoft.com/office/powerpoint/2017/10/main" xmlns:p184="http://schemas.microsoft.com/office/powerpoint/2018/4/main" xmlns:dgm14="http://schemas.microsoft.com/office/drawing/2010/diagram" xmlns:a15="http://schemas.microsoft.com/office/drawing/2012/main" xmlns:pic14="http://schemas.microsoft.com/office/drawing/2010/picture" xmlns:c16ac="http://schemas.microsoft.com/office/drawing/2014/chart/ac" xmlns:a16="http://schemas.microsoft.com/office/drawing/2014/main" xmlns:a1611="http://schemas.microsoft.com/office/drawing/2016/11/main" xmlns:dgm1612="http://schemas.microsoft.com/office/drawing/2016/12/diagram" xmlns:a16svg="http://schemas.microsoft.com/office/drawing/2016/SVG/main" xmlns:adec="http://schemas.microsoft.com/office/drawing/2017/decorative" xmlns:a18hc="http://schemas.microsoft.com/office/drawing/2018/hyperlinkcolor">
  <p:sldMasterIdLst>
    <p:sldMasterId id="3023494912" r:id="rId1"/>
  </p:sldMasterIdLst>
  <p:sldIdLst>
    <p:sldId id="1712641918" r:id="rId3"/>
    <p:sldId id="761248103" r:id="rId4"/>
    <p:sldId id="1370573331" r:id="rId5"/>
    <p:sldId id="870178095" r:id="rId6"/>
    <p:sldId id="1028462160" r:id="rId7"/>
    <p:sldId id="1798614304" r:id="rId8"/>
  </p:sldIdLst>
  <p:sldSz cx="9144000" cy="5143500" type="screen16x9"/>
  <p:notesSz cx="6858000" cy="9144000"/>
</p:presentation>
</file>

<file path=ppt/_rels/presentation.xml.rels><?xml version="1.0" encoding="UTF-8" standalone="yes"?>
<Relationships xmlns="http://schemas.openxmlformats.org/package/2006/relationships">
    <Relationship Id="rId1" Target="slideMasters/slideMaster1.xml" Type="http://schemas.openxmlformats.org/officeDocument/2006/relationships/slideMaster"/>
    <Relationship Id="rId2" Target="theme/theme1.xml" Type="http://schemas.openxmlformats.org/officeDocument/2006/relationships/theme"/>
    <Relationship Id="rId3" Target="slides/slide1.xml" Type="http://schemas.openxmlformats.org/officeDocument/2006/relationships/slide"/>
    <Relationship Id="rId4" Target="slides/slide2.xml" Type="http://schemas.openxmlformats.org/officeDocument/2006/relationships/slide"/>
    <Relationship Id="rId5" Target="slides/slide3.xml" Type="http://schemas.openxmlformats.org/officeDocument/2006/relationships/slide"/>
    <Relationship Id="rId6" Target="slides/slide4.xml" Type="http://schemas.openxmlformats.org/officeDocument/2006/relationships/slide"/>
    <Relationship Id="rId7" Target="slides/slide5.xml" Type="http://schemas.openxmlformats.org/officeDocument/2006/relationships/slide"/>
    <Relationship Id="rId8" Target="slides/slide6.xml" Type="http://schemas.openxmlformats.org/officeDocument/2006/relationships/slide"/>
</Relationships>

</file>

<file path=ppt/slideLayouts/_rels/slideLayout1.xml.rels><?xml version="1.0" encoding="UTF-8" standalone="yes"?>
<Relationships xmlns="http://schemas.openxmlformats.org/package/2006/relationships">
    <Relationship Id="rId1" Target="../slideMasters/slideMaster1.xml" Type="http://schemas.openxmlformats.org/officeDocument/2006/relationships/slideMaster"/>
</Relationships>

</file>

<file path=ppt/slideLayouts/slideLayout1.xml><?xml version="1.0" encoding="utf-8"?>
<p:sldLayout xmlns:v="urn:schemas-microsoft-com:vml" xmlns:p13cmd="http://schemas.microsoft.com/office/powerpoint/2013/main/command" xmlns:dgm1611="http://schemas.microsoft.com/office/drawing/2016/11/diagram" xmlns:xdr="http://schemas.openxmlformats.org/drawingml/2006/spreadsheetDrawing" xmlns:pic="http://schemas.openxmlformats.org/drawingml/2006/picture" xmlns:wp14="http://schemas.microsoft.com/office/word/2010/wordprocessingDrawing" xmlns:a1611="http://schemas.microsoft.com/office/drawing/2016/11/main" xmlns:a16svg="http://schemas.microsoft.com/office/drawing/2016/SVG/main" xmlns:am3d="http://schemas.microsoft.com/office/drawing/2017/model3d" xmlns:p14="http://schemas.microsoft.com/office/powerpoint/2010/main" xmlns:p16="http://schemas.microsoft.com/office/powerpoint/2015/main" xmlns:p15="http://schemas.microsoft.com/office/powerpoint/2012/main" xmlns:mc="http://schemas.openxmlformats.org/markup-compatibility/2006" xmlns:p159="http://schemas.microsoft.com/office/powerpoint/2015/09/main" xmlns:dgm1612="http://schemas.microsoft.com/office/drawing/2016/12/diagram" xmlns:comp="http://schemas.openxmlformats.org/drawingml/2006/compatibility" xmlns:c173="http://schemas.microsoft.com/office/drawing/2017/03/chart" xmlns:anam3d="http://schemas.microsoft.com/office/drawing/2018/animation/model3d" xmlns:adec="http://schemas.microsoft.com/office/drawing/2017/decorative" xmlns:a18hc="http://schemas.microsoft.com/office/drawing/2018/hyperlinkcolor" xmlns:cdr="http://schemas.openxmlformats.org/drawingml/2006/chartDrawing" xmlns:msink="http://schemas.microsoft.com/ink/2010/main" xmlns:cdr14="http://schemas.microsoft.com/office/drawing/2010/chartDrawing" xmlns:iact="http://schemas.microsoft.com/office/powerpoint/2014/inkAction" xmlns:an18="http://schemas.microsoft.com/office/drawing/2018/animation" xmlns:dsp="http://schemas.microsoft.com/office/drawing/2008/diagram" xmlns:a15="http://schemas.microsoft.com/office/drawing/2012/main" xmlns:a14="http://schemas.microsoft.com/office/drawing/2010/main" xmlns:a13cmd="http://schemas.microsoft.com/office/drawing/2013/main/command" xmlns:c15="http://schemas.microsoft.com/office/drawing/2012/chart" xmlns:c14="http://schemas.microsoft.com/office/drawing/2007/8/2/chart" xmlns:a16="http://schemas.microsoft.com/office/drawing/2014/main" xmlns:c16="http://schemas.microsoft.com/office/drawing/2014/chart" xmlns:dgm="http://schemas.openxmlformats.org/drawingml/2006/diagram" xmlns:psez="http://schemas.microsoft.com/office/powerpoint/2016/sectionzoom" xmlns:thm15="http://schemas.microsoft.com/office/thememl/2012/main" xmlns:we="http://schemas.microsoft.com/office/webextensions/webextension/2010/11" xmlns:p184="http://schemas.microsoft.com/office/powerpoint/2018/4/main" xmlns:ns31="http://www.w3.org/2003/InkML" xmlns:ns30="http://www.w3.org/1998/Math/MathML" xmlns:wp="http://schemas.openxmlformats.org/drawingml/2006/wordprocessingDrawing" xmlns:psuz="http://schemas.microsoft.com/office/powerpoint/2016/summaryzoom" xmlns:dgm14="http://schemas.microsoft.com/office/drawing/2010/diagram" xmlns:c16ac="http://schemas.microsoft.com/office/drawing/2014/chart/ac" xmlns:a="http://schemas.openxmlformats.org/drawingml/2006/main" xmlns:b="http://schemas.openxmlformats.org/officeDocument/2006/bibliography" xmlns:c="http://schemas.openxmlformats.org/drawingml/2006/chart" xmlns:pslz="http://schemas.microsoft.com/office/powerpoint/2016/slidezoom" xmlns:p173="http://schemas.microsoft.com/office/powerpoint/2017/3/main" xmlns:p="http://schemas.openxmlformats.org/presentationml/2006/main" xmlns:cs="http://schemas.microsoft.com/office/drawing/2012/chartStyle" xmlns:r="http://schemas.openxmlformats.org/officeDocument/2006/relationships" xmlns:p166="http://schemas.microsoft.com/office/powerpoint/2016/6/main" xmlns:p1510="http://schemas.microsoft.com/office/powerpoint/2015/10/main" xmlns:p1710="http://schemas.microsoft.com/office/powerpoint/2017/10/main" xmlns:cx="http://schemas.microsoft.com/office/drawing/2014/chartex" xmlns:pic14="http://schemas.microsoft.com/office/drawing/2010/picture" xmlns:lc="http://schemas.openxmlformats.org/drawingml/2006/lockedCanvas" xmlns:wetp="http://schemas.microsoft.com/office/webextensions/taskpanes/2010/11">
  <p:cSld name="Title Slide">
    <p:spTree>
      <p:nvGrpSpPr>
        <p:cNvPr id="1" name=""/>
        <p:cNvGrpSpPr/>
        <p:nvPr/>
      </p:nvGrpSpPr>
      <p:grpSpPr>
        <a:xfrm>
          <a:off x="0" y="0"/>
          <a:ext cx="0" cy="0"/>
          <a:chOff x="0" y="0"/>
          <a:chExt cx="0" cy="0"/>
        </a:xfrm>
      </p:grpSpPr>
    </p:spTree>
  </p:cSld>
</p:sldLayout>
</file>

<file path=ppt/slideMasters/_rels/slideMaster1.xml.rels><?xml version="1.0" encoding="UTF-8" standalone="yes"?>
<Relationships xmlns="http://schemas.openxmlformats.org/package/2006/relationships">
    <Relationship Id="rId1" Target="../slideLayouts/slideLayout1.xml" Type="http://schemas.openxmlformats.org/officeDocument/2006/relationships/slideLayout"/>
    <Relationship Id="rId2" Target="../theme/theme1.xml" Type="http://schemas.openxmlformats.org/officeDocument/2006/relationships/theme"/>
</Relationships>

</file>

<file path=ppt/slideMasters/slideMaster1.xml><?xml version="1.0" encoding="utf-8"?>
<p:sldMaster xmlns:v="urn:schemas-microsoft-com:vml" xmlns:p13cmd="http://schemas.microsoft.com/office/powerpoint/2013/main/command" xmlns:dgm1611="http://schemas.microsoft.com/office/drawing/2016/11/diagram" xmlns:xdr="http://schemas.openxmlformats.org/drawingml/2006/spreadsheetDrawing" xmlns:pic="http://schemas.openxmlformats.org/drawingml/2006/picture" xmlns:wp14="http://schemas.microsoft.com/office/word/2010/wordprocessingDrawing" xmlns:a1611="http://schemas.microsoft.com/office/drawing/2016/11/main" xmlns:a16svg="http://schemas.microsoft.com/office/drawing/2016/SVG/main" xmlns:am3d="http://schemas.microsoft.com/office/drawing/2017/model3d" xmlns:p14="http://schemas.microsoft.com/office/powerpoint/2010/main" xmlns:p16="http://schemas.microsoft.com/office/powerpoint/2015/main" xmlns:p15="http://schemas.microsoft.com/office/powerpoint/2012/main" xmlns:mc="http://schemas.openxmlformats.org/markup-compatibility/2006" xmlns:p159="http://schemas.microsoft.com/office/powerpoint/2015/09/main" xmlns:dgm1612="http://schemas.microsoft.com/office/drawing/2016/12/diagram" xmlns:comp="http://schemas.openxmlformats.org/drawingml/2006/compatibility" xmlns:c173="http://schemas.microsoft.com/office/drawing/2017/03/chart" xmlns:anam3d="http://schemas.microsoft.com/office/drawing/2018/animation/model3d" xmlns:adec="http://schemas.microsoft.com/office/drawing/2017/decorative" xmlns:a18hc="http://schemas.microsoft.com/office/drawing/2018/hyperlinkcolor" xmlns:cdr="http://schemas.openxmlformats.org/drawingml/2006/chartDrawing" xmlns:msink="http://schemas.microsoft.com/ink/2010/main" xmlns:cdr14="http://schemas.microsoft.com/office/drawing/2010/chartDrawing" xmlns:iact="http://schemas.microsoft.com/office/powerpoint/2014/inkAction" xmlns:an18="http://schemas.microsoft.com/office/drawing/2018/animation" xmlns:dsp="http://schemas.microsoft.com/office/drawing/2008/diagram" xmlns:a15="http://schemas.microsoft.com/office/drawing/2012/main" xmlns:a14="http://schemas.microsoft.com/office/drawing/2010/main" xmlns:a13cmd="http://schemas.microsoft.com/office/drawing/2013/main/command" xmlns:c15="http://schemas.microsoft.com/office/drawing/2012/chart" xmlns:c14="http://schemas.microsoft.com/office/drawing/2007/8/2/chart" xmlns:a16="http://schemas.microsoft.com/office/drawing/2014/main" xmlns:c16="http://schemas.microsoft.com/office/drawing/2014/chart" xmlns:dgm="http://schemas.openxmlformats.org/drawingml/2006/diagram" xmlns:psez="http://schemas.microsoft.com/office/powerpoint/2016/sectionzoom" xmlns:thm15="http://schemas.microsoft.com/office/thememl/2012/main" xmlns:we="http://schemas.microsoft.com/office/webextensions/webextension/2010/11" xmlns:p184="http://schemas.microsoft.com/office/powerpoint/2018/4/main" xmlns:ns31="http://www.w3.org/2003/InkML" xmlns:ns30="http://www.w3.org/1998/Math/MathML" xmlns:wp="http://schemas.openxmlformats.org/drawingml/2006/wordprocessingDrawing" xmlns:psuz="http://schemas.microsoft.com/office/powerpoint/2016/summaryzoom" xmlns:dgm14="http://schemas.microsoft.com/office/drawing/2010/diagram" xmlns:c16ac="http://schemas.microsoft.com/office/drawing/2014/chart/ac" xmlns:a="http://schemas.openxmlformats.org/drawingml/2006/main" xmlns:b="http://schemas.openxmlformats.org/officeDocument/2006/bibliography" xmlns:c="http://schemas.openxmlformats.org/drawingml/2006/chart" xmlns:pslz="http://schemas.microsoft.com/office/powerpoint/2016/slidezoom" xmlns:p173="http://schemas.microsoft.com/office/powerpoint/2017/3/main" xmlns:p="http://schemas.openxmlformats.org/presentationml/2006/main" xmlns:cs="http://schemas.microsoft.com/office/drawing/2012/chartStyle" xmlns:r="http://schemas.openxmlformats.org/officeDocument/2006/relationships" xmlns:p166="http://schemas.microsoft.com/office/powerpoint/2016/6/main" xmlns:p1510="http://schemas.microsoft.com/office/powerpoint/2015/10/main" xmlns:p1710="http://schemas.microsoft.com/office/powerpoint/2017/10/main" xmlns:cx="http://schemas.microsoft.com/office/drawing/2014/chartex" xmlns:pic14="http://schemas.microsoft.com/office/drawing/2010/picture" xmlns:lc="http://schemas.openxmlformats.org/drawingml/2006/lockedCanvas" xmlns:wetp="http://schemas.microsoft.com/office/webextensions/taskpanes/2010/11">
  <p:cSld>
    <p:spTree>
      <p:nvGrpSpPr>
        <p:cNvPr id="1" name=""/>
        <p:cNvGrpSpPr/>
        <p:nvPr/>
      </p:nvGrpSpPr>
      <p:grpSpPr>
        <a:xfrm>
          <a:off x="0" y="0"/>
          <a:ext cx="0" cy="0"/>
          <a:chOff x="0" y="0"/>
          <a:chExt cx="0" cy="0"/>
        </a:xfrm>
      </p:grpSpPr>
    </p:spTree>
  </p:cSld>
  <p:clrMap accent1="accent1" accent2="accent2" accent3="accent3" accent4="accent4" accent5="accent5" accent6="accent6" bg1="lt1" bg2="lt2" folHlink="folHlink" hlink="hlink" tx1="dk1" tx2="dk2"/>
  <p:sldLayoutIdLst>
    <p:sldLayoutId id="3986188863" r:id="rId1"/>
  </p:sldLayoutIdLst>
</p:sldMaster>
</file>

<file path=ppt/slides/_rels/slide1.xml.rels><?xml version="1.0" encoding="UTF-8" standalone="yes"?>
<Relationships xmlns="http://schemas.openxmlformats.org/package/2006/relationships">
    <Relationship Id="rId1" Target="../slideLayouts/slideLayout1.xml" Type="http://schemas.openxmlformats.org/officeDocument/2006/relationships/slideLayout"/>
    <Relationship Id="rId2" Target="../media/slide1_image_rId2.png" Type="http://schemas.openxmlformats.org/officeDocument/2006/relationships/image"/>
    <Relationship Id="rId3" Target="../media/slide1_image_rId3.png" Type="http://schemas.openxmlformats.org/officeDocument/2006/relationships/image"/>
    <Relationship Id="rId4" Target="../media/slide1_image_rId4.png" Type="http://schemas.openxmlformats.org/officeDocument/2006/relationships/image"/>
</Relationships>

</file>

<file path=ppt/slides/_rels/slide2.xml.rels><?xml version="1.0" encoding="UTF-8" standalone="yes"?>
<Relationships xmlns="http://schemas.openxmlformats.org/package/2006/relationships">
    <Relationship Id="rId1" Target="../slideLayouts/slideLayout1.xml" Type="http://schemas.openxmlformats.org/officeDocument/2006/relationships/slideLayout"/>
    <Relationship Id="rId2" Target="../media/slide2_image_rId2.png" Type="http://schemas.openxmlformats.org/officeDocument/2006/relationships/image"/>
    <Relationship Id="rId3" Target="../media/slide2_image_rId3.png" Type="http://schemas.openxmlformats.org/officeDocument/2006/relationships/image"/>
</Relationships>

</file>

<file path=ppt/slides/_rels/slide3.xml.rels><?xml version="1.0" encoding="UTF-8" standalone="yes"?>
<Relationships xmlns="http://schemas.openxmlformats.org/package/2006/relationships">
    <Relationship Id="rId1" Target="../slideLayouts/slideLayout1.xml" Type="http://schemas.openxmlformats.org/officeDocument/2006/relationships/slideLayout"/>
    <Relationship Id="rId2" Target="../media/slide3_image_rId2.png" Type="http://schemas.openxmlformats.org/officeDocument/2006/relationships/image"/>
    <Relationship Id="rId3" Target="../media/slide3_image_rId3.png" Type="http://schemas.openxmlformats.org/officeDocument/2006/relationships/image"/>
</Relationships>

</file>

<file path=ppt/slides/_rels/slide4.xml.rels><?xml version="1.0" encoding="UTF-8" standalone="yes"?>
<Relationships xmlns="http://schemas.openxmlformats.org/package/2006/relationships">
    <Relationship Id="rId1" Target="../slideLayouts/slideLayout1.xml" Type="http://schemas.openxmlformats.org/officeDocument/2006/relationships/slideLayout"/>
    <Relationship Id="rId2" Target="../media/slide4_image_rId2.png" Type="http://schemas.openxmlformats.org/officeDocument/2006/relationships/image"/>
    <Relationship Id="rId3" Target="../media/slide4_image_rId3.png" Type="http://schemas.openxmlformats.org/officeDocument/2006/relationships/image"/>
    <Relationship Id="rId4" Target="../media/slide4_image_rId4.png" Type="http://schemas.openxmlformats.org/officeDocument/2006/relationships/image"/>
</Relationships>

</file>

<file path=ppt/slides/_rels/slide5.xml.rels><?xml version="1.0" encoding="UTF-8" standalone="yes"?>
<Relationships xmlns="http://schemas.openxmlformats.org/package/2006/relationships">
    <Relationship Id="rId1" Target="../slideLayouts/slideLayout1.xml" Type="http://schemas.openxmlformats.org/officeDocument/2006/relationships/slideLayout"/>
    <Relationship Id="rId2" Target="../media/slide5_image_rId2.png" Type="http://schemas.openxmlformats.org/officeDocument/2006/relationships/image"/>
    <Relationship Id="rId3" Target="../media/slide5_image_rId3.png" Type="http://schemas.openxmlformats.org/officeDocument/2006/relationships/image"/>
    <Relationship Id="rId4" Target="../media/slide5_image_rId4.png" Type="http://schemas.openxmlformats.org/officeDocument/2006/relationships/image"/>
    <Relationship Id="rId5" Target="../media/slide5_image_rId5.png" Type="http://schemas.openxmlformats.org/officeDocument/2006/relationships/image"/>
</Relationships>

</file>

<file path=ppt/slides/_rels/slide6.xml.rels><?xml version="1.0" encoding="UTF-8" standalone="yes"?>
<Relationships xmlns="http://schemas.openxmlformats.org/package/2006/relationships">
    <Relationship Id="rId1" Target="../slideLayouts/slideLayout1.xml" Type="http://schemas.openxmlformats.org/officeDocument/2006/relationships/slideLayout"/>
    <Relationship Id="rId2" Target="../media/slide6_image_rId2.png" Type="http://schemas.openxmlformats.org/officeDocument/2006/relationships/image"/>
    <Relationship Id="rId3" Target="../media/slide6_image_rId3.png" Type="http://schemas.openxmlformats.org/officeDocument/2006/relationships/image"/>
</Relationships>

</file>

<file path=ppt/slides/slide1.xml><?xml version="1.0" encoding="utf-8"?>
<p:sld xmlns:a="http://schemas.openxmlformats.org/drawingml/2006/main" xmlns:r="http://schemas.openxmlformats.org/officeDocument/2006/relationships" xmlns:p="http://schemas.openxmlformats.org/presentationml/2006/main" xmlns:mc="http://schemas.openxmlformats.org/markup-compatibility/2006" xmlns:c="http://schemas.openxmlformats.org/drawingml/2006/chart" xmlns:cdr="http://schemas.openxmlformats.org/drawingml/2006/chartDrawing" xmlns:c14="http://schemas.microsoft.com/office/drawing/2007/8/2/chart" xmlns:dgm="http://schemas.openxmlformats.org/drawingml/2006/diagram" xmlns:pic="http://schemas.openxmlformats.org/drawingml/2006/picture" xmlns:wp="http://schemas.openxmlformats.org/drawingml/2006/wordprocessingDrawing" xmlns:wp14="http://schemas.microsoft.com/office/word/2010/wordprocessingDrawing" xmlns:xdr="http://schemas.openxmlformats.org/drawingml/2006/spreadsheetDrawing" xmlns:dsp="http://schemas.microsoft.com/office/drawing/2008/diagram" xmlns:p14="http://schemas.microsoft.com/office/powerpoint/2010/main" xmlns:a14="http://schemas.microsoft.com/office/drawing/2010/main" xmlns:p15="http://schemas.microsoft.com/office/powerpoint/2012/main" xmlns:p166="http://schemas.microsoft.com/office/powerpoint/2016/6/main" xmlns:a13cmd="http://schemas.microsoft.com/office/drawing/2013/main/command" xmlns:p13cmd="http://schemas.microsoft.com/office/powerpoint/2013/main/command" xmlns:p1510="http://schemas.microsoft.com/office/powerpoint/2015/10/main" xmlns:psez="http://schemas.microsoft.com/office/powerpoint/2016/sectionzoom" xmlns:pslz="http://schemas.microsoft.com/office/powerpoint/2016/slidezoom" xmlns:psuz="http://schemas.microsoft.com/office/powerpoint/2016/summaryzoom" xmlns:p173="http://schemas.microsoft.com/office/powerpoint/2017/3/main" xmlns:b="http://schemas.openxmlformats.org/officeDocument/2006/bibliography" xmlns:msink="http://schemas.microsoft.com/ink/2010/main" xmlns:cdr14="http://schemas.microsoft.com/office/drawing/2010/chartDrawing" xmlns:c15="http://schemas.microsoft.com/office/drawing/2012/chart" xmlns:cs="http://schemas.microsoft.com/office/drawing/2012/chartStyle" xmlns:ns30="http://www.w3.org/1998/Math/MathML" xmlns:ns31="http://www.w3.org/2003/InkML" xmlns:cx="http://schemas.microsoft.com/office/drawing/2014/chartex" xmlns:c16="http://schemas.microsoft.com/office/drawing/2014/chart" xmlns:dgm1611="http://schemas.microsoft.com/office/drawing/2016/11/diagram" xmlns:c173="http://schemas.microsoft.com/office/drawing/2017/03/chart" xmlns:am3d="http://schemas.microsoft.com/office/drawing/2017/model3d" xmlns:an18="http://schemas.microsoft.com/office/drawing/2018/animation" xmlns:anam3d="http://schemas.microsoft.com/office/drawing/2018/animation/model3d" xmlns:iact="http://schemas.microsoft.com/office/powerpoint/2014/inkAction" xmlns:thm15="http://schemas.microsoft.com/office/thememl/2012/main" xmlns:wetp="http://schemas.microsoft.com/office/webextensions/taskpanes/2010/11" xmlns:we="http://schemas.microsoft.com/office/webextensions/webextension/2010/11" xmlns:comp="http://schemas.openxmlformats.org/drawingml/2006/compatibility" xmlns:lc="http://schemas.openxmlformats.org/drawingml/2006/lockedCanvas" xmlns:p159="http://schemas.microsoft.com/office/powerpoint/2015/09/main" xmlns:p16="http://schemas.microsoft.com/office/powerpoint/2015/main" xmlns:p1710="http://schemas.microsoft.com/office/powerpoint/2017/10/main" xmlns:p184="http://schemas.microsoft.com/office/powerpoint/2018/4/main" xmlns:dgm14="http://schemas.microsoft.com/office/drawing/2010/diagram" xmlns:a15="http://schemas.microsoft.com/office/drawing/2012/main" xmlns:pic14="http://schemas.microsoft.com/office/drawing/2010/picture" xmlns:c16ac="http://schemas.microsoft.com/office/drawing/2014/chart/ac" xmlns:a16="http://schemas.microsoft.com/office/drawing/2014/main" xmlns:a1611="http://schemas.microsoft.com/office/drawing/2016/11/main" xmlns:dgm1612="http://schemas.microsoft.com/office/drawing/2016/12/diagram" xmlns:a16svg="http://schemas.microsoft.com/office/drawing/2016/SVG/main" xmlns:adec="http://schemas.microsoft.com/office/drawing/2017/decorative" xmlns:a18hc="http://schemas.microsoft.com/office/drawing/2018/hyperlinkcolor" xmlns:v="urn:schemas-microsoft-com:vml">
  <p:cSld>
    <p:spTree>
      <p:nvGrpSpPr>
        <p:cNvPr id="1" name=""/>
        <p:cNvGrpSpPr/>
        <p:nvPr/>
      </p:nvGrpSpPr>
      <p:grpSpPr>
        <a:xfrm>
          <a:off x="0" y="0"/>
          <a:ext cx="0" cy="0"/>
          <a:chOff x="0" y="0"/>
          <a:chExt cx="0" cy="0"/>
        </a:xfrm>
      </p:grpSpPr>
      <p:grpSp>
        <p:nvGrpSpPr>
          <p:cNvPr descr="Group" id="0" name="Group 7">
            <a:extLst>
              <a:ext uri="{FF2B5EF4-FFF2-40B4-BE49-F238E27FC236}"/>
            </a:extLst>
          </p:cNvPr>
          <p:cNvGrpSpPr/>
          <p:nvPr/>
        </p:nvGrpSpPr>
        <p:grpSpPr>
          <a:xfrm rot="0">
            <a:off x="0" y="0"/>
            <a:ext cx="9144000" cy="5142600"/>
            <a:chOff x="0" y="0"/>
            <a:chExt cx="9144000" cy="5142600"/>
          </a:xfrm>
        </p:grpSpPr>
        <p:pic>
          <p:nvPicPr>
            <p:cNvPr descr="Picture" id="0" name="Picture">
              <a:extLst>
                <a:ext uri="{FF2B5EF4-FFF2-40B4-BE49-F238E27FC236}"/>
              </a:extLst>
            </p:cNvPr>
            <p:cNvPicPr>
              <a:picLocks/>
            </p:cNvPicPr>
            <p:nvPr/>
          </p:nvPicPr>
          <p:blipFill>
            <a:blip cstate="none" r:embed="rId2" r:link="">
              <a:extLst>
                <a:ext uri="{28A0092B-C50C-407E-A947-70E740481C1C}"/>
              </a:extLst>
            </a:blip>
            <a:srcRect b="0" l="36" r="36" t="0"/>
            <a:stretch/>
          </p:blipFill>
          <p:spPr>
            <a:xfrm rot="0">
              <a:off x="0" y="0"/>
              <a:ext cx="9144000" cy="5142600"/>
            </a:xfrm>
            <a:prstGeom prst="rect">
              <a:avLst/>
            </a:prstGeom>
          </p:spPr>
        </p:pic>
        <p:sp>
          <p:nvSpPr>
            <p:cNvPr descr="Shape" id="0" name="Shape">
              <a:extLst>
                <a:ext uri="{FF2B5EF4-FFF2-40B4-BE49-F238E27FC236}"/>
              </a:extLst>
            </p:cNvPr>
            <p:cNvSpPr/>
            <p:nvPr/>
          </p:nvSpPr>
          <p:spPr>
            <a:xfrm rot="0">
              <a:off x="0" y="0"/>
              <a:ext cx="9144000" cy="5142600"/>
            </a:xfrm>
            <a:prstGeom prst="rect">
              <a:avLst/>
            </a:prstGeom>
            <a:solidFill>
              <a:srgbClr val="CFE2F8">
                <a:alpha val="60000"/>
              </a:srgbClr>
            </a:solidFill>
          </p:spPr>
          <p:style>
            <a:lnRef idx="0">
              <a:srgbClr val="CFE2F8"/>
            </a:lnRef>
            <a:fillRef idx="1">
              <a:schemeClr val="accent1"/>
            </a:fillRef>
            <a:effectRef idx="0">
              <a:schemeClr val="accent1"/>
            </a:effectRef>
            <a:fontRef idx="minor">
              <a:schemeClr val="lt1"/>
            </a:fontRef>
          </p:style>
        </p:sp>
      </p:grpSp>
      <p:grpSp>
        <p:nvGrpSpPr>
          <p:cNvPr descr="Group" id="0" name="Group 7">
            <a:extLst>
              <a:ext uri="{FF2B5EF4-FFF2-40B4-BE49-F238E27FC236}"/>
            </a:extLst>
          </p:cNvPr>
          <p:cNvGrpSpPr/>
          <p:nvPr/>
        </p:nvGrpSpPr>
        <p:grpSpPr>
          <a:xfrm rot="0">
            <a:off x="547200" y="144000"/>
            <a:ext cx="3952800" cy="4854600"/>
            <a:chOff x="547200" y="144000"/>
            <a:chExt cx="3952800" cy="4854600"/>
          </a:xfrm>
        </p:grpSpPr>
        <p:sp>
          <p:nvSpPr>
            <p:cNvPr descr="Shape" id="11" name="Shape">
              <a:extLst>
                <a:ext uri="{FF2B5EF4-FFF2-40B4-BE49-F238E27FC236}"/>
              </a:extLst>
            </p:cNvPr>
            <p:cNvSpPr/>
            <p:nvPr/>
          </p:nvSpPr>
          <p:spPr>
            <a:xfrm rot="0">
              <a:off x="547200" y="144000"/>
              <a:ext cx="3952800" cy="1884240"/>
            </a:xfrm>
            <a:prstGeom prst="rect">
              <a:avLst/>
            </a:prstGeom>
            <a:noFill/>
          </p:spPr>
          <p:txBody>
            <a:bodyPr anchor="b" bIns="0" lIns="0" rIns="0" tIns="0" wrap="square">
              <a:spAutoFit/>
            </a:bodyPr>
            <a:lstStyle/>
            <a:p>
              <a:pPr algn="l"/>
              <a:r>
                <a:rPr b="true" lang="en-US" sz="3852">
                  <a:solidFill>
                    <a:srgbClr val="273E6C"/>
                  </a:solidFill>
                  <a:latin charset="0" pitchFamily="2" typeface="Manrope Medium"/>
                  <a:ea charset="0" pitchFamily="2" typeface="Manrope Medium"/>
                  <a:cs charset="0" pitchFamily="2" typeface="Manrope Medium"/>
                </a:rPr>
                <a:t>Employee Weekly sales scorecard </a:t>
              </a:r>
              <a:endParaRPr lang="en-US" sz="3852">
                <a:latin charset="0" pitchFamily="2" typeface="Manrope Medium"/>
                <a:ea charset="0" pitchFamily="2" typeface="Manrope Medium"/>
                <a:cs charset="0" pitchFamily="2" typeface="Manrope Medium"/>
              </a:endParaRPr>
            </a:p>
          </p:txBody>
        </p:sp>
        <p:sp>
          <p:nvSpPr>
            <p:cNvPr descr="Shape" id="11" name="Shape">
              <a:extLst>
                <a:ext uri="{FF2B5EF4-FFF2-40B4-BE49-F238E27FC236}"/>
              </a:extLst>
            </p:cNvPr>
            <p:cNvSpPr/>
            <p:nvPr/>
          </p:nvSpPr>
          <p:spPr>
            <a:xfrm rot="0">
              <a:off x="547200" y="2172239"/>
              <a:ext cx="3952800" cy="2826360"/>
            </a:xfrm>
            <a:prstGeom prst="rect">
              <a:avLst/>
            </a:prstGeom>
            <a:noFill/>
          </p:spPr>
          <p:txBody>
            <a:bodyPr bIns="0" lIns="0" rIns="0" tIns="0" wrap="square">
              <a:spAutoFit/>
            </a:bodyPr>
            <a:lstStyle/>
            <a:p>
              <a:pPr algn="l"/>
              <a:r>
                <a:rPr lang="en-US" sz="1075">
                  <a:solidFill>
                    <a:srgbClr val="273E6C"/>
                  </a:solidFill>
                  <a:latin charset="0" pitchFamily="2" typeface="Manrope Medium"/>
                  <a:ea charset="0" pitchFamily="2" typeface="Manrope Medium"/>
                  <a:cs charset="0" pitchFamily="2" typeface="Manrope Medium"/>
                </a:rPr>
                <a:t>The Sales Performance Overview provides a comprehensive analysis of a company's sales activities, including revenue generated, sales targets achieved, and key performance indicators. It offers insights into the effectiveness of the sales team, identifies areas for improvement, and helps drive strategic decision-making to maximize sales growth and profitability.</a:t>
              </a:r>
              <a:endParaRPr lang="en-US" sz="1075">
                <a:latin charset="0" pitchFamily="2" typeface="Manrope Medium"/>
                <a:ea charset="0" pitchFamily="2" typeface="Manrope Medium"/>
                <a:cs charset="0" pitchFamily="2" typeface="Manrope Medium"/>
              </a:endParaRPr>
            </a:p>
          </p:txBody>
        </p:sp>
      </p:grpSp>
      <p:grpSp>
        <p:nvGrpSpPr>
          <p:cNvPr descr="Group" id="0" name="Group 7">
            <a:extLst>
              <a:ext uri="{FF2B5EF4-FFF2-40B4-BE49-F238E27FC236}"/>
            </a:extLst>
          </p:cNvPr>
          <p:cNvGrpSpPr/>
          <p:nvPr/>
        </p:nvGrpSpPr>
        <p:grpSpPr>
          <a:xfrm rot="0">
            <a:off x="4644000" y="144000"/>
            <a:ext cx="3952800" cy="4854600"/>
            <a:chOff x="4644000" y="144000"/>
            <a:chExt cx="3952800" cy="4854600"/>
          </a:xfrm>
        </p:grpSpPr>
        <p:pic>
          <p:nvPicPr>
            <p:cNvPr descr="Picture" id="21" name="Picture">
              <a:extLst>
                <a:ext uri="{FF2B5EF4-FFF2-40B4-BE49-F238E27FC236}"/>
              </a:extLst>
            </p:cNvPr>
            <p:cNvPicPr>
              <a:picLocks/>
            </p:cNvPicPr>
            <p:nvPr/>
          </p:nvPicPr>
          <p:blipFill>
            <a:blip cstate="none" r:embed="rId3" r:link="">
              <a:extLst>
                <a:ext uri="{28A0092B-C50C-407E-A947-70E740481C1C}"/>
              </a:extLst>
            </a:blip>
            <a:srcRect b="0" l="22886" r="22886" t="0"/>
            <a:stretch/>
          </p:blipFill>
          <p:spPr>
            <a:xfrm rot="0">
              <a:off x="4644000" y="144000"/>
              <a:ext cx="3952800" cy="4854600"/>
            </a:xfrm>
            <a:prstGeom prst="rect">
              <a:avLst/>
            </a:prstGeom>
          </p:spPr>
        </p:pic>
      </p:grpSp>
      <p:grpSp>
        <p:nvGrpSpPr>
          <p:cNvPr descr="Group" id="0" name="Group 7">
            <a:extLst>
              <a:ext uri="{FF2B5EF4-FFF2-40B4-BE49-F238E27FC236}"/>
            </a:extLst>
          </p:cNvPr>
          <p:cNvGrpSpPr/>
          <p:nvPr/>
        </p:nvGrpSpPr>
        <p:grpSpPr>
          <a:xfrm rot="0">
            <a:off x="6724800" y="4555800"/>
            <a:ext cx="2275200" cy="442800"/>
            <a:chOff x="6724800" y="4555800"/>
            <a:chExt cx="2275200" cy="442800"/>
          </a:xfrm>
        </p:grpSpPr>
        <p:pic>
          <p:nvPicPr>
            <p:cNvPr descr="Picture" id="0" name="Picture">
              <a:extLst>
                <a:ext uri="{FF2B5EF4-FFF2-40B4-BE49-F238E27FC236}"/>
              </a:extLst>
            </p:cNvPr>
            <p:cNvPicPr>
              <a:picLocks/>
            </p:cNvPicPr>
            <p:nvPr/>
          </p:nvPicPr>
          <p:blipFill>
            <a:blip cstate="none" r:embed="rId4" r:link="">
              <a:extLst>
                <a:ext uri="{28A0092B-C50C-407E-A947-70E740481C1C}"/>
              </a:extLst>
            </a:blip>
            <a:srcRect b="0" l="45" r="45" t="0"/>
            <a:stretch/>
          </p:blipFill>
          <p:spPr>
            <a:xfrm rot="0">
              <a:off x="6724800" y="4555800"/>
              <a:ext cx="2275200" cy="442800"/>
            </a:xfrm>
            <a:prstGeom prst="rect">
              <a:avLst/>
            </a:prstGeom>
          </p:spPr>
        </p:pic>
        <p:sp>
          <p:nvSpPr>
            <p:cNvPr descr="Shape" id="0" name="Shape">
              <a:extLst>
                <a:ext uri="{FF2B5EF4-FFF2-40B4-BE49-F238E27FC236}"/>
              </a:extLst>
            </p:cNvPr>
            <p:cNvSpPr/>
            <p:nvPr/>
          </p:nvSpPr>
          <p:spPr>
            <a:xfrm rot="0">
              <a:off x="6886800" y="4555800"/>
              <a:ext cx="1656000" cy="442800"/>
            </a:xfrm>
            <a:prstGeom prst="rect">
              <a:avLst/>
            </a:prstGeom>
            <a:noFill/>
          </p:spPr>
          <p:txBody>
            <a:bodyPr anchor="ctr" bIns="0" lIns="0" rIns="0" tIns="0" wrap="square">
              <a:spAutoFit/>
            </a:bodyPr>
            <a:lstStyle/>
            <a:p>
              <a:pPr algn="ctr"/>
              <a:r>
                <a:rPr lang="en-US" sz="1164">
                  <a:solidFill>
                    <a:srgbClr val="FFFFFF"/>
                  </a:solidFill>
                  <a:latin charset="0" panose="02000000000000000000" pitchFamily="2" typeface="Roboto"/>
                  <a:ea charset="0" panose="02000000000000000000" pitchFamily="2" typeface="Roboto"/>
                  <a:cs charset="0" panose="02000000000000000000" pitchFamily="2" typeface="Roboto"/>
                </a:rPr>
                <a:t>Made with Slidey</a:t>
              </a:r>
              <a:endParaRPr lang="en-US" sz="1164">
                <a:latin charset="0" panose="02000000000000000000" pitchFamily="2" typeface="Roboto"/>
                <a:ea charset="0" panose="02000000000000000000" pitchFamily="2" typeface="Roboto"/>
                <a:cs charset="0" panose="02000000000000000000" pitchFamily="2" typeface="Roboto"/>
              </a:endParaRPr>
            </a:p>
          </p:txBody>
        </p:sp>
      </p:grpSp>
    </p:spTree>
  </p:cSld>
</p:sld>
</file>

<file path=ppt/slides/slide2.xml><?xml version="1.0" encoding="utf-8"?>
<p:sld xmlns:a="http://schemas.openxmlformats.org/drawingml/2006/main" xmlns:r="http://schemas.openxmlformats.org/officeDocument/2006/relationships" xmlns:p="http://schemas.openxmlformats.org/presentationml/2006/main" xmlns:mc="http://schemas.openxmlformats.org/markup-compatibility/2006" xmlns:c="http://schemas.openxmlformats.org/drawingml/2006/chart" xmlns:cdr="http://schemas.openxmlformats.org/drawingml/2006/chartDrawing" xmlns:c14="http://schemas.microsoft.com/office/drawing/2007/8/2/chart" xmlns:dgm="http://schemas.openxmlformats.org/drawingml/2006/diagram" xmlns:pic="http://schemas.openxmlformats.org/drawingml/2006/picture" xmlns:wp="http://schemas.openxmlformats.org/drawingml/2006/wordprocessingDrawing" xmlns:wp14="http://schemas.microsoft.com/office/word/2010/wordprocessingDrawing" xmlns:xdr="http://schemas.openxmlformats.org/drawingml/2006/spreadsheetDrawing" xmlns:dsp="http://schemas.microsoft.com/office/drawing/2008/diagram" xmlns:p14="http://schemas.microsoft.com/office/powerpoint/2010/main" xmlns:a14="http://schemas.microsoft.com/office/drawing/2010/main" xmlns:p15="http://schemas.microsoft.com/office/powerpoint/2012/main" xmlns:p166="http://schemas.microsoft.com/office/powerpoint/2016/6/main" xmlns:a13cmd="http://schemas.microsoft.com/office/drawing/2013/main/command" xmlns:p13cmd="http://schemas.microsoft.com/office/powerpoint/2013/main/command" xmlns:p1510="http://schemas.microsoft.com/office/powerpoint/2015/10/main" xmlns:psez="http://schemas.microsoft.com/office/powerpoint/2016/sectionzoom" xmlns:pslz="http://schemas.microsoft.com/office/powerpoint/2016/slidezoom" xmlns:psuz="http://schemas.microsoft.com/office/powerpoint/2016/summaryzoom" xmlns:p173="http://schemas.microsoft.com/office/powerpoint/2017/3/main" xmlns:b="http://schemas.openxmlformats.org/officeDocument/2006/bibliography" xmlns:msink="http://schemas.microsoft.com/ink/2010/main" xmlns:cdr14="http://schemas.microsoft.com/office/drawing/2010/chartDrawing" xmlns:c15="http://schemas.microsoft.com/office/drawing/2012/chart" xmlns:cs="http://schemas.microsoft.com/office/drawing/2012/chartStyle" xmlns:ns30="http://www.w3.org/1998/Math/MathML" xmlns:ns31="http://www.w3.org/2003/InkML" xmlns:cx="http://schemas.microsoft.com/office/drawing/2014/chartex" xmlns:c16="http://schemas.microsoft.com/office/drawing/2014/chart" xmlns:dgm1611="http://schemas.microsoft.com/office/drawing/2016/11/diagram" xmlns:c173="http://schemas.microsoft.com/office/drawing/2017/03/chart" xmlns:am3d="http://schemas.microsoft.com/office/drawing/2017/model3d" xmlns:an18="http://schemas.microsoft.com/office/drawing/2018/animation" xmlns:anam3d="http://schemas.microsoft.com/office/drawing/2018/animation/model3d" xmlns:iact="http://schemas.microsoft.com/office/powerpoint/2014/inkAction" xmlns:thm15="http://schemas.microsoft.com/office/thememl/2012/main" xmlns:wetp="http://schemas.microsoft.com/office/webextensions/taskpanes/2010/11" xmlns:we="http://schemas.microsoft.com/office/webextensions/webextension/2010/11" xmlns:comp="http://schemas.openxmlformats.org/drawingml/2006/compatibility" xmlns:lc="http://schemas.openxmlformats.org/drawingml/2006/lockedCanvas" xmlns:p159="http://schemas.microsoft.com/office/powerpoint/2015/09/main" xmlns:p16="http://schemas.microsoft.com/office/powerpoint/2015/main" xmlns:p1710="http://schemas.microsoft.com/office/powerpoint/2017/10/main" xmlns:p184="http://schemas.microsoft.com/office/powerpoint/2018/4/main" xmlns:dgm14="http://schemas.microsoft.com/office/drawing/2010/diagram" xmlns:a15="http://schemas.microsoft.com/office/drawing/2012/main" xmlns:pic14="http://schemas.microsoft.com/office/drawing/2010/picture" xmlns:c16ac="http://schemas.microsoft.com/office/drawing/2014/chart/ac" xmlns:a16="http://schemas.microsoft.com/office/drawing/2014/main" xmlns:a1611="http://schemas.microsoft.com/office/drawing/2016/11/main" xmlns:dgm1612="http://schemas.microsoft.com/office/drawing/2016/12/diagram" xmlns:a16svg="http://schemas.microsoft.com/office/drawing/2016/SVG/main" xmlns:adec="http://schemas.microsoft.com/office/drawing/2017/decorative" xmlns:a18hc="http://schemas.microsoft.com/office/drawing/2018/hyperlinkcolor" xmlns:v="urn:schemas-microsoft-com:vml">
  <p:cSld>
    <p:spTree>
      <p:nvGrpSpPr>
        <p:cNvPr id="1" name=""/>
        <p:cNvGrpSpPr/>
        <p:nvPr/>
      </p:nvGrpSpPr>
      <p:grpSpPr>
        <a:xfrm>
          <a:off x="0" y="0"/>
          <a:ext cx="0" cy="0"/>
          <a:chOff x="0" y="0"/>
          <a:chExt cx="0" cy="0"/>
        </a:xfrm>
      </p:grpSpPr>
      <p:grpSp>
        <p:nvGrpSpPr>
          <p:cNvPr descr="Group" id="0" name="Group 7">
            <a:extLst>
              <a:ext uri="{FF2B5EF4-FFF2-40B4-BE49-F238E27FC236}"/>
            </a:extLst>
          </p:cNvPr>
          <p:cNvGrpSpPr/>
          <p:nvPr/>
        </p:nvGrpSpPr>
        <p:grpSpPr>
          <a:xfrm rot="0">
            <a:off x="0" y="0"/>
            <a:ext cx="9144000" cy="5142600"/>
            <a:chOff x="0" y="0"/>
            <a:chExt cx="9144000" cy="5142600"/>
          </a:xfrm>
        </p:grpSpPr>
        <p:pic>
          <p:nvPicPr>
            <p:cNvPr descr="Picture" id="0" name="Picture">
              <a:extLst>
                <a:ext uri="{FF2B5EF4-FFF2-40B4-BE49-F238E27FC236}"/>
              </a:extLst>
            </p:cNvPr>
            <p:cNvPicPr>
              <a:picLocks/>
            </p:cNvPicPr>
            <p:nvPr/>
          </p:nvPicPr>
          <p:blipFill>
            <a:blip cstate="none" r:embed="rId2" r:link="">
              <a:extLst>
                <a:ext uri="{28A0092B-C50C-407E-A947-70E740481C1C}"/>
              </a:extLst>
            </a:blip>
            <a:srcRect b="0" l="36" r="36" t="0"/>
            <a:stretch/>
          </p:blipFill>
          <p:spPr>
            <a:xfrm rot="0">
              <a:off x="0" y="0"/>
              <a:ext cx="9144000" cy="5142600"/>
            </a:xfrm>
            <a:prstGeom prst="rect">
              <a:avLst/>
            </a:prstGeom>
          </p:spPr>
        </p:pic>
        <p:sp>
          <p:nvSpPr>
            <p:cNvPr descr="Shape" id="0" name="Shape">
              <a:extLst>
                <a:ext uri="{FF2B5EF4-FFF2-40B4-BE49-F238E27FC236}"/>
              </a:extLst>
            </p:cNvPr>
            <p:cNvSpPr/>
            <p:nvPr/>
          </p:nvSpPr>
          <p:spPr>
            <a:xfrm rot="0">
              <a:off x="0" y="0"/>
              <a:ext cx="9144000" cy="5142600"/>
            </a:xfrm>
            <a:prstGeom prst="rect">
              <a:avLst/>
            </a:prstGeom>
            <a:solidFill>
              <a:srgbClr val="CFE2F8">
                <a:alpha val="60000"/>
              </a:srgbClr>
            </a:solidFill>
          </p:spPr>
          <p:style>
            <a:lnRef idx="0">
              <a:srgbClr val="CFE2F8"/>
            </a:lnRef>
            <a:fillRef idx="1">
              <a:schemeClr val="accent1"/>
            </a:fillRef>
            <a:effectRef idx="0">
              <a:schemeClr val="accent1"/>
            </a:effectRef>
            <a:fontRef idx="minor">
              <a:schemeClr val="lt1"/>
            </a:fontRef>
          </p:style>
        </p:sp>
      </p:grpSp>
      <p:sp>
        <p:nvSpPr>
          <p:cNvPr descr="Shape" id="2" name="Shape">
            <a:extLst>
              <a:ext uri="{FF2B5EF4-FFF2-40B4-BE49-F238E27FC236}"/>
            </a:extLst>
          </p:cNvPr>
          <p:cNvSpPr/>
          <p:nvPr/>
        </p:nvSpPr>
        <p:spPr>
          <a:xfrm rot="0">
            <a:off x="8128799" y="4926600"/>
            <a:ext cx="468000" cy="216000"/>
          </a:xfrm>
          <a:prstGeom prst="rect">
            <a:avLst/>
          </a:prstGeom>
          <a:noFill/>
        </p:spPr>
        <p:txBody>
          <a:bodyPr anchor="ctr" bIns="0" lIns="0" rIns="0" tIns="0" wrap="square">
            <a:spAutoFit/>
          </a:bodyPr>
          <a:lstStyle/>
          <a:p>
            <a:pPr algn="r"/>
            <a:r>
              <a:rPr lang="en-US" sz="1075">
                <a:solidFill>
                  <a:srgbClr val="4B6394"/>
                </a:solidFill>
                <a:latin charset="0" pitchFamily="2" typeface="Manrope Medium"/>
                <a:ea charset="0" pitchFamily="2" typeface="Manrope Medium"/>
                <a:cs charset="0" pitchFamily="2" typeface="Manrope Medium"/>
              </a:rPr>
              <a:t>2</a:t>
            </a:r>
            <a:endParaRPr lang="en-US" sz="1075">
              <a:latin charset="0" pitchFamily="2" typeface="Manrope Medium"/>
              <a:ea charset="0" pitchFamily="2" typeface="Manrope Medium"/>
              <a:cs charset="0" pitchFamily="2" typeface="Manrope Medium"/>
            </a:endParaRPr>
          </a:p>
        </p:txBody>
      </p:sp>
      <p:sp>
        <p:nvSpPr>
          <p:cNvPr descr="Shape" id="1" name="Shape">
            <a:extLst>
              <a:ext uri="{FF2B5EF4-FFF2-40B4-BE49-F238E27FC236}"/>
            </a:extLst>
          </p:cNvPr>
          <p:cNvSpPr/>
          <p:nvPr/>
        </p:nvSpPr>
        <p:spPr>
          <a:xfrm rot="0">
            <a:off x="547200" y="144000"/>
            <a:ext cx="8049600" cy="658800"/>
          </a:xfrm>
          <a:prstGeom prst="rect">
            <a:avLst/>
          </a:prstGeom>
          <a:noFill/>
        </p:spPr>
        <p:txBody>
          <a:bodyPr bIns="0" lIns="0" rIns="0" tIns="0" wrap="square">
            <a:spAutoFit/>
          </a:bodyPr>
          <a:lstStyle/>
          <a:p>
            <a:pPr algn="l"/>
            <a:r>
              <a:rPr b="true" lang="en-US" sz="2150">
                <a:solidFill>
                  <a:srgbClr val="273E6C"/>
                </a:solidFill>
                <a:latin charset="0" pitchFamily="2" typeface="Manrope Medium"/>
                <a:ea charset="0" pitchFamily="2" typeface="Manrope Medium"/>
                <a:cs charset="0" pitchFamily="2" typeface="Manrope Medium"/>
              </a:rPr>
              <a:t>Individual Sales Results</a:t>
            </a:r>
            <a:endParaRPr lang="en-US" sz="2150">
              <a:latin charset="0" pitchFamily="2" typeface="Manrope Medium"/>
              <a:ea charset="0" pitchFamily="2" typeface="Manrope Medium"/>
              <a:cs charset="0" pitchFamily="2" typeface="Manrope Medium"/>
            </a:endParaRPr>
          </a:p>
        </p:txBody>
      </p:sp>
      <p:grpSp>
        <p:nvGrpSpPr>
          <p:cNvPr descr="Group" id="0" name="Group 7">
            <a:extLst>
              <a:ext uri="{FF2B5EF4-FFF2-40B4-BE49-F238E27FC236}"/>
            </a:extLst>
          </p:cNvPr>
          <p:cNvGrpSpPr/>
          <p:nvPr/>
        </p:nvGrpSpPr>
        <p:grpSpPr>
          <a:xfrm rot="0">
            <a:off x="547200" y="946800"/>
            <a:ext cx="1904400" cy="3835800"/>
            <a:chOff x="547200" y="946800"/>
            <a:chExt cx="1904400" cy="3835800"/>
          </a:xfrm>
        </p:grpSpPr>
        <p:sp>
          <p:nvSpPr>
            <p:cNvPr descr="Shape" id="11" name="Shape">
              <a:extLst>
                <a:ext uri="{FF2B5EF4-FFF2-40B4-BE49-F238E27FC236}"/>
              </a:extLst>
            </p:cNvPr>
            <p:cNvSpPr/>
            <p:nvPr/>
          </p:nvSpPr>
          <p:spPr>
            <a:xfrm rot="0">
              <a:off x="547200" y="946800"/>
              <a:ext cx="1904400" cy="1107540"/>
            </a:xfrm>
            <a:prstGeom prst="rect">
              <a:avLst/>
            </a:prstGeom>
            <a:noFill/>
          </p:spPr>
          <p:txBody>
            <a:bodyPr anchor="b" bIns="0" lIns="0" rIns="0" tIns="0" wrap="square">
              <a:spAutoFit/>
            </a:bodyPr>
            <a:lstStyle/>
            <a:p>
              <a:pPr algn="l"/>
              <a:r>
                <a:rPr b="true" lang="en-US" sz="1254">
                  <a:solidFill>
                    <a:srgbClr val="273E6C"/>
                  </a:solidFill>
                  <a:latin charset="0" pitchFamily="2" typeface="Manrope Medium"/>
                  <a:ea charset="0" pitchFamily="2" typeface="Manrope Medium"/>
                  <a:cs charset="0" pitchFamily="2" typeface="Manrope Medium"/>
                </a:rPr>
                <a:t>Measurement</a:t>
              </a:r>
              <a:endParaRPr lang="en-US" sz="1254">
                <a:latin charset="0" pitchFamily="2" typeface="Manrope Medium"/>
                <a:ea charset="0" pitchFamily="2" typeface="Manrope Medium"/>
                <a:cs charset="0" pitchFamily="2" typeface="Manrope Medium"/>
              </a:endParaRPr>
            </a:p>
          </p:txBody>
        </p:sp>
        <p:sp>
          <p:nvSpPr>
            <p:cNvPr descr="Shape" id="11" name="Shape">
              <a:extLst>
                <a:ext uri="{FF2B5EF4-FFF2-40B4-BE49-F238E27FC236}"/>
              </a:extLst>
            </p:cNvPr>
            <p:cNvSpPr/>
            <p:nvPr/>
          </p:nvSpPr>
          <p:spPr>
            <a:xfrm rot="0">
              <a:off x="547200" y="2198340"/>
              <a:ext cx="1904400" cy="2584260"/>
            </a:xfrm>
            <a:prstGeom prst="rect">
              <a:avLst/>
            </a:prstGeom>
            <a:noFill/>
          </p:spPr>
          <p:txBody>
            <a:bodyPr bIns="0" lIns="0" rIns="0" tIns="0" wrap="square">
              <a:spAutoFit/>
            </a:bodyPr>
            <a:lstStyle/>
            <a:p>
              <a:pPr algn="l"/>
              <a:r>
                <a:rPr lang="en-US" sz="1075">
                  <a:solidFill>
                    <a:srgbClr val="273E6C"/>
                  </a:solidFill>
                  <a:latin charset="0" pitchFamily="2" typeface="Manrope Medium"/>
                  <a:ea charset="0" pitchFamily="2" typeface="Manrope Medium"/>
                  <a:cs charset="0" pitchFamily="2" typeface="Manrope Medium"/>
                </a:rPr>
                <a:t>Individual sales results refer to the performance of a single salesperson in achieving their sales targets. {Definition} These results are typically measured by the amount of revenue generated by the salesperson within a specific time period. </a:t>
              </a:r>
              <a:endParaRPr lang="en-US" sz="1075">
                <a:latin charset="0" pitchFamily="2" typeface="Manrope Medium"/>
                <a:ea charset="0" pitchFamily="2" typeface="Manrope Medium"/>
                <a:cs charset="0" pitchFamily="2" typeface="Manrope Medium"/>
              </a:endParaRPr>
            </a:p>
          </p:txBody>
        </p:sp>
      </p:grpSp>
      <p:grpSp>
        <p:nvGrpSpPr>
          <p:cNvPr descr="Group" id="0" name="Group 7">
            <a:extLst>
              <a:ext uri="{FF2B5EF4-FFF2-40B4-BE49-F238E27FC236}"/>
            </a:extLst>
          </p:cNvPr>
          <p:cNvGrpSpPr/>
          <p:nvPr/>
        </p:nvGrpSpPr>
        <p:grpSpPr>
          <a:xfrm rot="0">
            <a:off x="2595600" y="946800"/>
            <a:ext cx="1904400" cy="3835800"/>
            <a:chOff x="2595600" y="946800"/>
            <a:chExt cx="1904400" cy="3835800"/>
          </a:xfrm>
        </p:grpSpPr>
        <p:sp>
          <p:nvSpPr>
            <p:cNvPr descr="Shape" id="11" name="Shape">
              <a:extLst>
                <a:ext uri="{FF2B5EF4-FFF2-40B4-BE49-F238E27FC236}"/>
              </a:extLst>
            </p:cNvPr>
            <p:cNvSpPr/>
            <p:nvPr/>
          </p:nvSpPr>
          <p:spPr>
            <a:xfrm rot="0">
              <a:off x="2595600" y="946800"/>
              <a:ext cx="1904400" cy="1107540"/>
            </a:xfrm>
            <a:prstGeom prst="rect">
              <a:avLst/>
            </a:prstGeom>
            <a:noFill/>
          </p:spPr>
          <p:txBody>
            <a:bodyPr anchor="b" bIns="0" lIns="0" rIns="0" tIns="0" wrap="square">
              <a:spAutoFit/>
            </a:bodyPr>
            <a:lstStyle/>
            <a:p>
              <a:pPr algn="l"/>
              <a:r>
                <a:rPr b="true" lang="en-US" sz="1254">
                  <a:solidFill>
                    <a:srgbClr val="273E6C"/>
                  </a:solidFill>
                  <a:latin charset="0" pitchFamily="2" typeface="Manrope Medium"/>
                  <a:ea charset="0" pitchFamily="2" typeface="Manrope Medium"/>
                  <a:cs charset="0" pitchFamily="2" typeface="Manrope Medium"/>
                </a:rPr>
                <a:t>Identification</a:t>
              </a:r>
              <a:endParaRPr lang="en-US" sz="1254">
                <a:latin charset="0" pitchFamily="2" typeface="Manrope Medium"/>
                <a:ea charset="0" pitchFamily="2" typeface="Manrope Medium"/>
                <a:cs charset="0" pitchFamily="2" typeface="Manrope Medium"/>
              </a:endParaRPr>
            </a:p>
          </p:txBody>
        </p:sp>
        <p:sp>
          <p:nvSpPr>
            <p:cNvPr descr="Shape" id="11" name="Shape">
              <a:extLst>
                <a:ext uri="{FF2B5EF4-FFF2-40B4-BE49-F238E27FC236}"/>
              </a:extLst>
            </p:cNvPr>
            <p:cNvSpPr/>
            <p:nvPr/>
          </p:nvSpPr>
          <p:spPr>
            <a:xfrm rot="0">
              <a:off x="2595600" y="2198340"/>
              <a:ext cx="1904400" cy="2584260"/>
            </a:xfrm>
            <a:prstGeom prst="rect">
              <a:avLst/>
            </a:prstGeom>
            <a:noFill/>
          </p:spPr>
          <p:txBody>
            <a:bodyPr bIns="0" lIns="0" rIns="0" tIns="0" wrap="square">
              <a:spAutoFit/>
            </a:bodyPr>
            <a:lstStyle/>
            <a:p>
              <a:pPr algn="l"/>
              <a:r>
                <a:rPr lang="en-US" sz="1075">
                  <a:solidFill>
                    <a:srgbClr val="273E6C"/>
                  </a:solidFill>
                  <a:latin charset="0" pitchFamily="2" typeface="Manrope Medium"/>
                  <a:ea charset="0" pitchFamily="2" typeface="Manrope Medium"/>
                  <a:cs charset="0" pitchFamily="2" typeface="Manrope Medium"/>
                </a:rPr>
                <a:t>Analyzing individual sales results can help identify top performers and areas for improvement within a sales team. {Analysis} By comparing individual results to overall team goals, managers can determine who may need additional support or training. </a:t>
              </a:r>
              <a:endParaRPr lang="en-US" sz="1075">
                <a:latin charset="0" pitchFamily="2" typeface="Manrope Medium"/>
                <a:ea charset="0" pitchFamily="2" typeface="Manrope Medium"/>
                <a:cs charset="0" pitchFamily="2" typeface="Manrope Medium"/>
              </a:endParaRPr>
            </a:p>
          </p:txBody>
        </p:sp>
      </p:grpSp>
      <p:grpSp>
        <p:nvGrpSpPr>
          <p:cNvPr descr="Group" id="0" name="Group 7">
            <a:extLst>
              <a:ext uri="{FF2B5EF4-FFF2-40B4-BE49-F238E27FC236}"/>
            </a:extLst>
          </p:cNvPr>
          <p:cNvGrpSpPr/>
          <p:nvPr/>
        </p:nvGrpSpPr>
        <p:grpSpPr>
          <a:xfrm rot="0">
            <a:off x="4644000" y="946800"/>
            <a:ext cx="1904400" cy="3835800"/>
            <a:chOff x="4644000" y="946800"/>
            <a:chExt cx="1904400" cy="3835800"/>
          </a:xfrm>
        </p:grpSpPr>
        <p:sp>
          <p:nvSpPr>
            <p:cNvPr descr="Shape" id="11" name="Shape">
              <a:extLst>
                <a:ext uri="{FF2B5EF4-FFF2-40B4-BE49-F238E27FC236}"/>
              </a:extLst>
            </p:cNvPr>
            <p:cNvSpPr/>
            <p:nvPr/>
          </p:nvSpPr>
          <p:spPr>
            <a:xfrm rot="0">
              <a:off x="4644000" y="946800"/>
              <a:ext cx="1904400" cy="1107540"/>
            </a:xfrm>
            <a:prstGeom prst="rect">
              <a:avLst/>
            </a:prstGeom>
            <a:noFill/>
          </p:spPr>
          <p:txBody>
            <a:bodyPr anchor="b" bIns="0" lIns="0" rIns="0" tIns="0" wrap="square">
              <a:spAutoFit/>
            </a:bodyPr>
            <a:lstStyle/>
            <a:p>
              <a:pPr algn="l"/>
              <a:r>
                <a:rPr b="true" lang="en-US" sz="1254">
                  <a:solidFill>
                    <a:srgbClr val="273E6C"/>
                  </a:solidFill>
                  <a:latin charset="0" pitchFamily="2" typeface="Manrope Medium"/>
                  <a:ea charset="0" pitchFamily="2" typeface="Manrope Medium"/>
                  <a:cs charset="0" pitchFamily="2" typeface="Manrope Medium"/>
                </a:rPr>
                <a:t>Support</a:t>
              </a:r>
              <a:endParaRPr lang="en-US" sz="1254">
                <a:latin charset="0" pitchFamily="2" typeface="Manrope Medium"/>
                <a:ea charset="0" pitchFamily="2" typeface="Manrope Medium"/>
                <a:cs charset="0" pitchFamily="2" typeface="Manrope Medium"/>
              </a:endParaRPr>
            </a:p>
          </p:txBody>
        </p:sp>
        <p:sp>
          <p:nvSpPr>
            <p:cNvPr descr="Shape" id="11" name="Shape">
              <a:extLst>
                <a:ext uri="{FF2B5EF4-FFF2-40B4-BE49-F238E27FC236}"/>
              </a:extLst>
            </p:cNvPr>
            <p:cNvSpPr/>
            <p:nvPr/>
          </p:nvSpPr>
          <p:spPr>
            <a:xfrm rot="0">
              <a:off x="4644000" y="2198340"/>
              <a:ext cx="1904400" cy="2584260"/>
            </a:xfrm>
            <a:prstGeom prst="rect">
              <a:avLst/>
            </a:prstGeom>
            <a:noFill/>
          </p:spPr>
          <p:txBody>
            <a:bodyPr bIns="0" lIns="0" rIns="0" tIns="0" wrap="square">
              <a:spAutoFit/>
            </a:bodyPr>
            <a:lstStyle/>
            <a:p>
              <a:pPr algn="l"/>
              <a:r>
                <a:rPr lang="en-US" sz="1075">
                  <a:solidFill>
                    <a:srgbClr val="273E6C"/>
                  </a:solidFill>
                  <a:latin charset="0" pitchFamily="2" typeface="Manrope Medium"/>
                  <a:ea charset="0" pitchFamily="2" typeface="Manrope Medium"/>
                  <a:cs charset="0" pitchFamily="2" typeface="Manrope Medium"/>
                </a:rPr>
                <a:t>Individual sales results can be influenced by a variety of factors, including the salesperson's skills, experience, and motivation. {Influence} It is important for sales managers to provide ongoing feedback and support to help their team members reach their sales targets. </a:t>
              </a:r>
              <a:endParaRPr lang="en-US" sz="1075">
                <a:latin charset="0" pitchFamily="2" typeface="Manrope Medium"/>
                <a:ea charset="0" pitchFamily="2" typeface="Manrope Medium"/>
                <a:cs charset="0" pitchFamily="2" typeface="Manrope Medium"/>
              </a:endParaRPr>
            </a:p>
          </p:txBody>
        </p:sp>
      </p:grpSp>
      <p:grpSp>
        <p:nvGrpSpPr>
          <p:cNvPr descr="Group" id="0" name="Group 7">
            <a:extLst>
              <a:ext uri="{FF2B5EF4-FFF2-40B4-BE49-F238E27FC236}"/>
            </a:extLst>
          </p:cNvPr>
          <p:cNvGrpSpPr/>
          <p:nvPr/>
        </p:nvGrpSpPr>
        <p:grpSpPr>
          <a:xfrm rot="0">
            <a:off x="6692400" y="946800"/>
            <a:ext cx="1904400" cy="3835800"/>
            <a:chOff x="6692400" y="946800"/>
            <a:chExt cx="1904400" cy="3835800"/>
          </a:xfrm>
        </p:grpSpPr>
        <p:sp>
          <p:nvSpPr>
            <p:cNvPr descr="Shape" id="11" name="Shape">
              <a:extLst>
                <a:ext uri="{FF2B5EF4-FFF2-40B4-BE49-F238E27FC236}"/>
              </a:extLst>
            </p:cNvPr>
            <p:cNvSpPr/>
            <p:nvPr/>
          </p:nvSpPr>
          <p:spPr>
            <a:xfrm rot="0">
              <a:off x="6692400" y="946800"/>
              <a:ext cx="1904400" cy="1107540"/>
            </a:xfrm>
            <a:prstGeom prst="rect">
              <a:avLst/>
            </a:prstGeom>
            <a:noFill/>
          </p:spPr>
          <p:txBody>
            <a:bodyPr anchor="b" bIns="0" lIns="0" rIns="0" tIns="0" wrap="square">
              <a:spAutoFit/>
            </a:bodyPr>
            <a:lstStyle/>
            <a:p>
              <a:pPr algn="l"/>
              <a:r>
                <a:rPr b="true" lang="en-US" sz="1254">
                  <a:solidFill>
                    <a:srgbClr val="273E6C"/>
                  </a:solidFill>
                  <a:latin charset="0" pitchFamily="2" typeface="Manrope Medium"/>
                  <a:ea charset="0" pitchFamily="2" typeface="Manrope Medium"/>
                  <a:cs charset="0" pitchFamily="2" typeface="Manrope Medium"/>
                </a:rPr>
                <a:t>Impact</a:t>
              </a:r>
              <a:endParaRPr lang="en-US" sz="1254">
                <a:latin charset="0" pitchFamily="2" typeface="Manrope Medium"/>
                <a:ea charset="0" pitchFamily="2" typeface="Manrope Medium"/>
                <a:cs charset="0" pitchFamily="2" typeface="Manrope Medium"/>
              </a:endParaRPr>
            </a:p>
          </p:txBody>
        </p:sp>
        <p:sp>
          <p:nvSpPr>
            <p:cNvPr descr="Shape" id="11" name="Shape">
              <a:extLst>
                <a:ext uri="{FF2B5EF4-FFF2-40B4-BE49-F238E27FC236}"/>
              </a:extLst>
            </p:cNvPr>
            <p:cNvSpPr/>
            <p:nvPr/>
          </p:nvSpPr>
          <p:spPr>
            <a:xfrm rot="0">
              <a:off x="6692400" y="2198340"/>
              <a:ext cx="1904400" cy="2584260"/>
            </a:xfrm>
            <a:prstGeom prst="rect">
              <a:avLst/>
            </a:prstGeom>
            <a:noFill/>
          </p:spPr>
          <p:txBody>
            <a:bodyPr bIns="0" lIns="0" rIns="0" tIns="0" wrap="square">
              <a:spAutoFit/>
            </a:bodyPr>
            <a:lstStyle/>
            <a:p>
              <a:pPr algn="l"/>
              <a:r>
                <a:rPr lang="en-US" sz="1075">
                  <a:solidFill>
                    <a:srgbClr val="273E6C"/>
                  </a:solidFill>
                  <a:latin charset="0" pitchFamily="2" typeface="Manrope Medium"/>
                  <a:ea charset="0" pitchFamily="2" typeface="Manrope Medium"/>
                  <a:cs charset="0" pitchFamily="2" typeface="Manrope Medium"/>
                </a:rPr>
                <a:t>Ultimately, individual sales results play a crucial role in the overall success of a sales team and the organization as a whole. {Importance} By tracking and analyzing these results, businesses can make informed decisions to drive growth and achieve their sales objectives. </a:t>
              </a:r>
              <a:endParaRPr lang="en-US" sz="1075">
                <a:latin charset="0" pitchFamily="2" typeface="Manrope Medium"/>
                <a:ea charset="0" pitchFamily="2" typeface="Manrope Medium"/>
                <a:cs charset="0" pitchFamily="2" typeface="Manrope Medium"/>
              </a:endParaRPr>
            </a:p>
          </p:txBody>
        </p:sp>
      </p:grpSp>
      <p:grpSp>
        <p:nvGrpSpPr>
          <p:cNvPr descr="Group" id="0" name="Group 7">
            <a:extLst>
              <a:ext uri="{FF2B5EF4-FFF2-40B4-BE49-F238E27FC236}"/>
            </a:extLst>
          </p:cNvPr>
          <p:cNvGrpSpPr/>
          <p:nvPr/>
        </p:nvGrpSpPr>
        <p:grpSpPr>
          <a:xfrm rot="0">
            <a:off x="6724800" y="4555800"/>
            <a:ext cx="2275200" cy="442800"/>
            <a:chOff x="6724800" y="4555800"/>
            <a:chExt cx="2275200" cy="442800"/>
          </a:xfrm>
        </p:grpSpPr>
        <p:pic>
          <p:nvPicPr>
            <p:cNvPr descr="Picture" id="0" name="Picture">
              <a:extLst>
                <a:ext uri="{FF2B5EF4-FFF2-40B4-BE49-F238E27FC236}"/>
              </a:extLst>
            </p:cNvPr>
            <p:cNvPicPr>
              <a:picLocks/>
            </p:cNvPicPr>
            <p:nvPr/>
          </p:nvPicPr>
          <p:blipFill>
            <a:blip cstate="none" r:embed="rId3" r:link="">
              <a:extLst>
                <a:ext uri="{28A0092B-C50C-407E-A947-70E740481C1C}"/>
              </a:extLst>
            </a:blip>
            <a:srcRect b="0" l="45" r="45" t="0"/>
            <a:stretch/>
          </p:blipFill>
          <p:spPr>
            <a:xfrm rot="0">
              <a:off x="6724800" y="4555800"/>
              <a:ext cx="2275200" cy="442800"/>
            </a:xfrm>
            <a:prstGeom prst="rect">
              <a:avLst/>
            </a:prstGeom>
          </p:spPr>
        </p:pic>
        <p:sp>
          <p:nvSpPr>
            <p:cNvPr descr="Shape" id="0" name="Shape">
              <a:extLst>
                <a:ext uri="{FF2B5EF4-FFF2-40B4-BE49-F238E27FC236}"/>
              </a:extLst>
            </p:cNvPr>
            <p:cNvSpPr/>
            <p:nvPr/>
          </p:nvSpPr>
          <p:spPr>
            <a:xfrm rot="0">
              <a:off x="6886800" y="4555800"/>
              <a:ext cx="1656000" cy="442800"/>
            </a:xfrm>
            <a:prstGeom prst="rect">
              <a:avLst/>
            </a:prstGeom>
            <a:noFill/>
          </p:spPr>
          <p:txBody>
            <a:bodyPr anchor="ctr" bIns="0" lIns="0" rIns="0" tIns="0" wrap="square">
              <a:spAutoFit/>
            </a:bodyPr>
            <a:lstStyle/>
            <a:p>
              <a:pPr algn="ctr"/>
              <a:r>
                <a:rPr lang="en-US" sz="1164">
                  <a:solidFill>
                    <a:srgbClr val="FFFFFF"/>
                  </a:solidFill>
                  <a:latin charset="0" panose="02000000000000000000" pitchFamily="2" typeface="Roboto"/>
                  <a:ea charset="0" panose="02000000000000000000" pitchFamily="2" typeface="Roboto"/>
                  <a:cs charset="0" panose="02000000000000000000" pitchFamily="2" typeface="Roboto"/>
                </a:rPr>
                <a:t>Made with Slidey</a:t>
              </a:r>
              <a:endParaRPr lang="en-US" sz="1164">
                <a:latin charset="0" panose="02000000000000000000" pitchFamily="2" typeface="Roboto"/>
                <a:ea charset="0" panose="02000000000000000000" pitchFamily="2" typeface="Roboto"/>
                <a:cs charset="0" panose="02000000000000000000" pitchFamily="2" typeface="Roboto"/>
              </a:endParaRPr>
            </a:p>
          </p:txBody>
        </p:sp>
      </p:grpSp>
    </p:spTree>
  </p:cSld>
</p:sld>
</file>

<file path=ppt/slides/slide3.xml><?xml version="1.0" encoding="utf-8"?>
<p:sld xmlns:a="http://schemas.openxmlformats.org/drawingml/2006/main" xmlns:r="http://schemas.openxmlformats.org/officeDocument/2006/relationships" xmlns:p="http://schemas.openxmlformats.org/presentationml/2006/main" xmlns:mc="http://schemas.openxmlformats.org/markup-compatibility/2006" xmlns:c="http://schemas.openxmlformats.org/drawingml/2006/chart" xmlns:cdr="http://schemas.openxmlformats.org/drawingml/2006/chartDrawing" xmlns:c14="http://schemas.microsoft.com/office/drawing/2007/8/2/chart" xmlns:dgm="http://schemas.openxmlformats.org/drawingml/2006/diagram" xmlns:pic="http://schemas.openxmlformats.org/drawingml/2006/picture" xmlns:wp="http://schemas.openxmlformats.org/drawingml/2006/wordprocessingDrawing" xmlns:wp14="http://schemas.microsoft.com/office/word/2010/wordprocessingDrawing" xmlns:xdr="http://schemas.openxmlformats.org/drawingml/2006/spreadsheetDrawing" xmlns:dsp="http://schemas.microsoft.com/office/drawing/2008/diagram" xmlns:p14="http://schemas.microsoft.com/office/powerpoint/2010/main" xmlns:a14="http://schemas.microsoft.com/office/drawing/2010/main" xmlns:p15="http://schemas.microsoft.com/office/powerpoint/2012/main" xmlns:p166="http://schemas.microsoft.com/office/powerpoint/2016/6/main" xmlns:a13cmd="http://schemas.microsoft.com/office/drawing/2013/main/command" xmlns:p13cmd="http://schemas.microsoft.com/office/powerpoint/2013/main/command" xmlns:p1510="http://schemas.microsoft.com/office/powerpoint/2015/10/main" xmlns:psez="http://schemas.microsoft.com/office/powerpoint/2016/sectionzoom" xmlns:pslz="http://schemas.microsoft.com/office/powerpoint/2016/slidezoom" xmlns:psuz="http://schemas.microsoft.com/office/powerpoint/2016/summaryzoom" xmlns:p173="http://schemas.microsoft.com/office/powerpoint/2017/3/main" xmlns:b="http://schemas.openxmlformats.org/officeDocument/2006/bibliography" xmlns:msink="http://schemas.microsoft.com/ink/2010/main" xmlns:cdr14="http://schemas.microsoft.com/office/drawing/2010/chartDrawing" xmlns:c15="http://schemas.microsoft.com/office/drawing/2012/chart" xmlns:cs="http://schemas.microsoft.com/office/drawing/2012/chartStyle" xmlns:ns30="http://www.w3.org/1998/Math/MathML" xmlns:ns31="http://www.w3.org/2003/InkML" xmlns:cx="http://schemas.microsoft.com/office/drawing/2014/chartex" xmlns:c16="http://schemas.microsoft.com/office/drawing/2014/chart" xmlns:dgm1611="http://schemas.microsoft.com/office/drawing/2016/11/diagram" xmlns:c173="http://schemas.microsoft.com/office/drawing/2017/03/chart" xmlns:am3d="http://schemas.microsoft.com/office/drawing/2017/model3d" xmlns:an18="http://schemas.microsoft.com/office/drawing/2018/animation" xmlns:anam3d="http://schemas.microsoft.com/office/drawing/2018/animation/model3d" xmlns:iact="http://schemas.microsoft.com/office/powerpoint/2014/inkAction" xmlns:thm15="http://schemas.microsoft.com/office/thememl/2012/main" xmlns:wetp="http://schemas.microsoft.com/office/webextensions/taskpanes/2010/11" xmlns:we="http://schemas.microsoft.com/office/webextensions/webextension/2010/11" xmlns:comp="http://schemas.openxmlformats.org/drawingml/2006/compatibility" xmlns:lc="http://schemas.openxmlformats.org/drawingml/2006/lockedCanvas" xmlns:p159="http://schemas.microsoft.com/office/powerpoint/2015/09/main" xmlns:p16="http://schemas.microsoft.com/office/powerpoint/2015/main" xmlns:p1710="http://schemas.microsoft.com/office/powerpoint/2017/10/main" xmlns:p184="http://schemas.microsoft.com/office/powerpoint/2018/4/main" xmlns:dgm14="http://schemas.microsoft.com/office/drawing/2010/diagram" xmlns:a15="http://schemas.microsoft.com/office/drawing/2012/main" xmlns:pic14="http://schemas.microsoft.com/office/drawing/2010/picture" xmlns:c16ac="http://schemas.microsoft.com/office/drawing/2014/chart/ac" xmlns:a16="http://schemas.microsoft.com/office/drawing/2014/main" xmlns:a1611="http://schemas.microsoft.com/office/drawing/2016/11/main" xmlns:dgm1612="http://schemas.microsoft.com/office/drawing/2016/12/diagram" xmlns:a16svg="http://schemas.microsoft.com/office/drawing/2016/SVG/main" xmlns:adec="http://schemas.microsoft.com/office/drawing/2017/decorative" xmlns:a18hc="http://schemas.microsoft.com/office/drawing/2018/hyperlinkcolor" xmlns:v="urn:schemas-microsoft-com:vml">
  <p:cSld>
    <p:spTree>
      <p:nvGrpSpPr>
        <p:cNvPr id="1" name=""/>
        <p:cNvGrpSpPr/>
        <p:nvPr/>
      </p:nvGrpSpPr>
      <p:grpSpPr>
        <a:xfrm>
          <a:off x="0" y="0"/>
          <a:ext cx="0" cy="0"/>
          <a:chOff x="0" y="0"/>
          <a:chExt cx="0" cy="0"/>
        </a:xfrm>
      </p:grpSpPr>
      <p:grpSp>
        <p:nvGrpSpPr>
          <p:cNvPr descr="Group" id="0" name="Group 7">
            <a:extLst>
              <a:ext uri="{FF2B5EF4-FFF2-40B4-BE49-F238E27FC236}"/>
            </a:extLst>
          </p:cNvPr>
          <p:cNvGrpSpPr/>
          <p:nvPr/>
        </p:nvGrpSpPr>
        <p:grpSpPr>
          <a:xfrm rot="0">
            <a:off x="0" y="0"/>
            <a:ext cx="9144000" cy="5142600"/>
            <a:chOff x="0" y="0"/>
            <a:chExt cx="9144000" cy="5142600"/>
          </a:xfrm>
        </p:grpSpPr>
        <p:pic>
          <p:nvPicPr>
            <p:cNvPr descr="Picture" id="0" name="Picture">
              <a:extLst>
                <a:ext uri="{FF2B5EF4-FFF2-40B4-BE49-F238E27FC236}"/>
              </a:extLst>
            </p:cNvPr>
            <p:cNvPicPr>
              <a:picLocks/>
            </p:cNvPicPr>
            <p:nvPr/>
          </p:nvPicPr>
          <p:blipFill>
            <a:blip cstate="none" r:embed="rId2" r:link="">
              <a:extLst>
                <a:ext uri="{28A0092B-C50C-407E-A947-70E740481C1C}"/>
              </a:extLst>
            </a:blip>
            <a:srcRect b="0" l="36" r="36" t="0"/>
            <a:stretch/>
          </p:blipFill>
          <p:spPr>
            <a:xfrm rot="0">
              <a:off x="0" y="0"/>
              <a:ext cx="9144000" cy="5142600"/>
            </a:xfrm>
            <a:prstGeom prst="rect">
              <a:avLst/>
            </a:prstGeom>
          </p:spPr>
        </p:pic>
        <p:sp>
          <p:nvSpPr>
            <p:cNvPr descr="Shape" id="0" name="Shape">
              <a:extLst>
                <a:ext uri="{FF2B5EF4-FFF2-40B4-BE49-F238E27FC236}"/>
              </a:extLst>
            </p:cNvPr>
            <p:cNvSpPr/>
            <p:nvPr/>
          </p:nvSpPr>
          <p:spPr>
            <a:xfrm rot="0">
              <a:off x="0" y="0"/>
              <a:ext cx="9144000" cy="5142600"/>
            </a:xfrm>
            <a:prstGeom prst="rect">
              <a:avLst/>
            </a:prstGeom>
            <a:solidFill>
              <a:srgbClr val="CFE2F8">
                <a:alpha val="60000"/>
              </a:srgbClr>
            </a:solidFill>
          </p:spPr>
          <p:style>
            <a:lnRef idx="0">
              <a:srgbClr val="CFE2F8"/>
            </a:lnRef>
            <a:fillRef idx="1">
              <a:schemeClr val="accent1"/>
            </a:fillRef>
            <a:effectRef idx="0">
              <a:schemeClr val="accent1"/>
            </a:effectRef>
            <a:fontRef idx="minor">
              <a:schemeClr val="lt1"/>
            </a:fontRef>
          </p:style>
        </p:sp>
      </p:grpSp>
      <p:sp>
        <p:nvSpPr>
          <p:cNvPr descr="Shape" id="2" name="Shape">
            <a:extLst>
              <a:ext uri="{FF2B5EF4-FFF2-40B4-BE49-F238E27FC236}"/>
            </a:extLst>
          </p:cNvPr>
          <p:cNvSpPr/>
          <p:nvPr/>
        </p:nvSpPr>
        <p:spPr>
          <a:xfrm rot="0">
            <a:off x="8128799" y="4926600"/>
            <a:ext cx="468000" cy="216000"/>
          </a:xfrm>
          <a:prstGeom prst="rect">
            <a:avLst/>
          </a:prstGeom>
          <a:noFill/>
        </p:spPr>
        <p:txBody>
          <a:bodyPr anchor="ctr" bIns="0" lIns="0" rIns="0" tIns="0" wrap="square">
            <a:spAutoFit/>
          </a:bodyPr>
          <a:lstStyle/>
          <a:p>
            <a:pPr algn="r"/>
            <a:r>
              <a:rPr lang="en-US" sz="1075">
                <a:solidFill>
                  <a:srgbClr val="4B6394"/>
                </a:solidFill>
                <a:latin charset="0" pitchFamily="2" typeface="Manrope Medium"/>
                <a:ea charset="0" pitchFamily="2" typeface="Manrope Medium"/>
                <a:cs charset="0" pitchFamily="2" typeface="Manrope Medium"/>
              </a:rPr>
              <a:t>3</a:t>
            </a:r>
            <a:endParaRPr lang="en-US" sz="1075">
              <a:latin charset="0" pitchFamily="2" typeface="Manrope Medium"/>
              <a:ea charset="0" pitchFamily="2" typeface="Manrope Medium"/>
              <a:cs charset="0" pitchFamily="2" typeface="Manrope Medium"/>
            </a:endParaRPr>
          </a:p>
        </p:txBody>
      </p:sp>
      <p:sp>
        <p:nvSpPr>
          <p:cNvPr descr="Shape" id="1" name="Shape">
            <a:extLst>
              <a:ext uri="{FF2B5EF4-FFF2-40B4-BE49-F238E27FC236}"/>
            </a:extLst>
          </p:cNvPr>
          <p:cNvSpPr/>
          <p:nvPr/>
        </p:nvSpPr>
        <p:spPr>
          <a:xfrm rot="0">
            <a:off x="547200" y="144000"/>
            <a:ext cx="8049600" cy="658800"/>
          </a:xfrm>
          <a:prstGeom prst="rect">
            <a:avLst/>
          </a:prstGeom>
          <a:noFill/>
        </p:spPr>
        <p:txBody>
          <a:bodyPr bIns="0" lIns="0" rIns="0" tIns="0" wrap="square">
            <a:spAutoFit/>
          </a:bodyPr>
          <a:lstStyle/>
          <a:p>
            <a:pPr algn="l"/>
            <a:r>
              <a:rPr b="true" lang="en-US" sz="2150">
                <a:solidFill>
                  <a:srgbClr val="273E6C"/>
                </a:solidFill>
                <a:latin charset="0" pitchFamily="2" typeface="Manrope Medium"/>
                <a:ea charset="0" pitchFamily="2" typeface="Manrope Medium"/>
                <a:cs charset="0" pitchFamily="2" typeface="Manrope Medium"/>
              </a:rPr>
              <a:t>Team Sales Comparison</a:t>
            </a:r>
            <a:endParaRPr lang="en-US" sz="2150">
              <a:latin charset="0" pitchFamily="2" typeface="Manrope Medium"/>
              <a:ea charset="0" pitchFamily="2" typeface="Manrope Medium"/>
              <a:cs charset="0" pitchFamily="2" typeface="Manrope Medium"/>
            </a:endParaRPr>
          </a:p>
        </p:txBody>
      </p:sp>
      <p:grpSp>
        <p:nvGrpSpPr>
          <p:cNvPr descr="Group" id="0" name="Group 7">
            <a:extLst>
              <a:ext uri="{FF2B5EF4-FFF2-40B4-BE49-F238E27FC236}"/>
            </a:extLst>
          </p:cNvPr>
          <p:cNvGrpSpPr/>
          <p:nvPr/>
        </p:nvGrpSpPr>
        <p:grpSpPr>
          <a:xfrm rot="0">
            <a:off x="547200" y="946800"/>
            <a:ext cx="1904400" cy="3835800"/>
            <a:chOff x="547200" y="946800"/>
            <a:chExt cx="1904400" cy="3835800"/>
          </a:xfrm>
        </p:grpSpPr>
        <p:sp>
          <p:nvSpPr>
            <p:cNvPr descr="Shape" id="11" name="Shape">
              <a:extLst>
                <a:ext uri="{FF2B5EF4-FFF2-40B4-BE49-F238E27FC236}"/>
              </a:extLst>
            </p:cNvPr>
            <p:cNvSpPr/>
            <p:nvPr/>
          </p:nvSpPr>
          <p:spPr>
            <a:xfrm rot="0">
              <a:off x="547200" y="946800"/>
              <a:ext cx="1904400" cy="1107540"/>
            </a:xfrm>
            <a:prstGeom prst="rect">
              <a:avLst/>
            </a:prstGeom>
            <a:noFill/>
          </p:spPr>
          <p:txBody>
            <a:bodyPr anchor="b" bIns="0" lIns="0" rIns="0" tIns="0" wrap="square">
              <a:spAutoFit/>
            </a:bodyPr>
            <a:lstStyle/>
            <a:p>
              <a:pPr algn="l"/>
              <a:r>
                <a:rPr b="true" lang="en-US" sz="1254">
                  <a:solidFill>
                    <a:srgbClr val="273E6C"/>
                  </a:solidFill>
                  <a:latin charset="0" pitchFamily="2" typeface="Manrope Medium"/>
                  <a:ea charset="0" pitchFamily="2" typeface="Manrope Medium"/>
                  <a:cs charset="0" pitchFamily="2" typeface="Manrope Medium"/>
                </a:rPr>
                <a:t>Definition of Team Sales Comparison</a:t>
              </a:r>
              <a:endParaRPr lang="en-US" sz="1254">
                <a:latin charset="0" pitchFamily="2" typeface="Manrope Medium"/>
                <a:ea charset="0" pitchFamily="2" typeface="Manrope Medium"/>
                <a:cs charset="0" pitchFamily="2" typeface="Manrope Medium"/>
              </a:endParaRPr>
            </a:p>
          </p:txBody>
        </p:sp>
        <p:sp>
          <p:nvSpPr>
            <p:cNvPr descr="Shape" id="11" name="Shape">
              <a:extLst>
                <a:ext uri="{FF2B5EF4-FFF2-40B4-BE49-F238E27FC236}"/>
              </a:extLst>
            </p:cNvPr>
            <p:cNvSpPr/>
            <p:nvPr/>
          </p:nvSpPr>
          <p:spPr>
            <a:xfrm rot="0">
              <a:off x="547200" y="2198340"/>
              <a:ext cx="1904400" cy="2584260"/>
            </a:xfrm>
            <a:prstGeom prst="rect">
              <a:avLst/>
            </a:prstGeom>
            <a:noFill/>
          </p:spPr>
          <p:txBody>
            <a:bodyPr bIns="0" lIns="0" rIns="0" tIns="0" wrap="square">
              <a:spAutoFit/>
            </a:bodyPr>
            <a:lstStyle/>
            <a:p>
              <a:pPr algn="l"/>
              <a:r>
                <a:rPr lang="en-US" sz="1075">
                  <a:solidFill>
                    <a:srgbClr val="273E6C"/>
                  </a:solidFill>
                  <a:latin charset="0" pitchFamily="2" typeface="Manrope Medium"/>
                  <a:ea charset="0" pitchFamily="2" typeface="Manrope Medium"/>
                  <a:cs charset="0" pitchFamily="2" typeface="Manrope Medium"/>
                </a:rPr>
                <a:t>Team Sales Comparison is a method used to analyze the sales performance of different teams within a company. It involves comparing the sales figures, strategies, and results of each team to identify areas of strength and weakness. </a:t>
              </a:r>
              <a:endParaRPr lang="en-US" sz="1075">
                <a:latin charset="0" pitchFamily="2" typeface="Manrope Medium"/>
                <a:ea charset="0" pitchFamily="2" typeface="Manrope Medium"/>
                <a:cs charset="0" pitchFamily="2" typeface="Manrope Medium"/>
              </a:endParaRPr>
            </a:p>
          </p:txBody>
        </p:sp>
      </p:grpSp>
      <p:grpSp>
        <p:nvGrpSpPr>
          <p:cNvPr descr="Group" id="0" name="Group 7">
            <a:extLst>
              <a:ext uri="{FF2B5EF4-FFF2-40B4-BE49-F238E27FC236}"/>
            </a:extLst>
          </p:cNvPr>
          <p:cNvGrpSpPr/>
          <p:nvPr/>
        </p:nvGrpSpPr>
        <p:grpSpPr>
          <a:xfrm rot="0">
            <a:off x="2595600" y="946800"/>
            <a:ext cx="1904400" cy="3835800"/>
            <a:chOff x="2595600" y="946800"/>
            <a:chExt cx="1904400" cy="3835800"/>
          </a:xfrm>
        </p:grpSpPr>
        <p:sp>
          <p:nvSpPr>
            <p:cNvPr descr="Shape" id="11" name="Shape">
              <a:extLst>
                <a:ext uri="{FF2B5EF4-FFF2-40B4-BE49-F238E27FC236}"/>
              </a:extLst>
            </p:cNvPr>
            <p:cNvSpPr/>
            <p:nvPr/>
          </p:nvSpPr>
          <p:spPr>
            <a:xfrm rot="0">
              <a:off x="2595600" y="946800"/>
              <a:ext cx="1904400" cy="1107540"/>
            </a:xfrm>
            <a:prstGeom prst="rect">
              <a:avLst/>
            </a:prstGeom>
            <a:noFill/>
          </p:spPr>
          <p:txBody>
            <a:bodyPr anchor="b" bIns="0" lIns="0" rIns="0" tIns="0" wrap="square">
              <a:spAutoFit/>
            </a:bodyPr>
            <a:lstStyle/>
            <a:p>
              <a:pPr algn="l"/>
              <a:r>
                <a:rPr b="true" lang="en-US" sz="1254">
                  <a:solidFill>
                    <a:srgbClr val="273E6C"/>
                  </a:solidFill>
                  <a:latin charset="0" pitchFamily="2" typeface="Manrope Medium"/>
                  <a:ea charset="0" pitchFamily="2" typeface="Manrope Medium"/>
                  <a:cs charset="0" pitchFamily="2" typeface="Manrope Medium"/>
                </a:rPr>
                <a:t>Benefits of Team Sales Comparison</a:t>
              </a:r>
              <a:endParaRPr lang="en-US" sz="1254">
                <a:latin charset="0" pitchFamily="2" typeface="Manrope Medium"/>
                <a:ea charset="0" pitchFamily="2" typeface="Manrope Medium"/>
                <a:cs charset="0" pitchFamily="2" typeface="Manrope Medium"/>
              </a:endParaRPr>
            </a:p>
          </p:txBody>
        </p:sp>
        <p:sp>
          <p:nvSpPr>
            <p:cNvPr descr="Shape" id="11" name="Shape">
              <a:extLst>
                <a:ext uri="{FF2B5EF4-FFF2-40B4-BE49-F238E27FC236}"/>
              </a:extLst>
            </p:cNvPr>
            <p:cNvSpPr/>
            <p:nvPr/>
          </p:nvSpPr>
          <p:spPr>
            <a:xfrm rot="0">
              <a:off x="2595600" y="2198340"/>
              <a:ext cx="1904400" cy="2584260"/>
            </a:xfrm>
            <a:prstGeom prst="rect">
              <a:avLst/>
            </a:prstGeom>
            <a:noFill/>
          </p:spPr>
          <p:txBody>
            <a:bodyPr bIns="0" lIns="0" rIns="0" tIns="0" wrap="square">
              <a:spAutoFit/>
            </a:bodyPr>
            <a:lstStyle/>
            <a:p>
              <a:pPr algn="l"/>
              <a:r>
                <a:rPr lang="en-US" sz="1075">
                  <a:solidFill>
                    <a:srgbClr val="273E6C"/>
                  </a:solidFill>
                  <a:latin charset="0" pitchFamily="2" typeface="Manrope Medium"/>
                  <a:ea charset="0" pitchFamily="2" typeface="Manrope Medium"/>
                  <a:cs charset="0" pitchFamily="2" typeface="Manrope Medium"/>
                </a:rPr>
                <a:t>By conducting a Team Sales Comparison, businesses can gain valuable insights into the effectiveness of their sales teams. This analysis can help in making informed decisions on resource allocation, training programs, and sales strategies. </a:t>
              </a:r>
              <a:endParaRPr lang="en-US" sz="1075">
                <a:latin charset="0" pitchFamily="2" typeface="Manrope Medium"/>
                <a:ea charset="0" pitchFamily="2" typeface="Manrope Medium"/>
                <a:cs charset="0" pitchFamily="2" typeface="Manrope Medium"/>
              </a:endParaRPr>
            </a:p>
          </p:txBody>
        </p:sp>
      </p:grpSp>
      <p:grpSp>
        <p:nvGrpSpPr>
          <p:cNvPr descr="Group" id="0" name="Group 7">
            <a:extLst>
              <a:ext uri="{FF2B5EF4-FFF2-40B4-BE49-F238E27FC236}"/>
            </a:extLst>
          </p:cNvPr>
          <p:cNvGrpSpPr/>
          <p:nvPr/>
        </p:nvGrpSpPr>
        <p:grpSpPr>
          <a:xfrm rot="0">
            <a:off x="4644000" y="946800"/>
            <a:ext cx="1904400" cy="3835800"/>
            <a:chOff x="4644000" y="946800"/>
            <a:chExt cx="1904400" cy="3835800"/>
          </a:xfrm>
        </p:grpSpPr>
        <p:sp>
          <p:nvSpPr>
            <p:cNvPr descr="Shape" id="11" name="Shape">
              <a:extLst>
                <a:ext uri="{FF2B5EF4-FFF2-40B4-BE49-F238E27FC236}"/>
              </a:extLst>
            </p:cNvPr>
            <p:cNvSpPr/>
            <p:nvPr/>
          </p:nvSpPr>
          <p:spPr>
            <a:xfrm rot="0">
              <a:off x="4644000" y="946800"/>
              <a:ext cx="1904400" cy="1107540"/>
            </a:xfrm>
            <a:prstGeom prst="rect">
              <a:avLst/>
            </a:prstGeom>
            <a:noFill/>
          </p:spPr>
          <p:txBody>
            <a:bodyPr anchor="b" bIns="0" lIns="0" rIns="0" tIns="0" wrap="square">
              <a:spAutoFit/>
            </a:bodyPr>
            <a:lstStyle/>
            <a:p>
              <a:pPr algn="l"/>
              <a:r>
                <a:rPr b="true" lang="en-US" sz="1254">
                  <a:solidFill>
                    <a:srgbClr val="273E6C"/>
                  </a:solidFill>
                  <a:latin charset="0" pitchFamily="2" typeface="Manrope Medium"/>
                  <a:ea charset="0" pitchFamily="2" typeface="Manrope Medium"/>
                  <a:cs charset="0" pitchFamily="2" typeface="Manrope Medium"/>
                </a:rPr>
                <a:t>Setting benchmarks and goals</a:t>
              </a:r>
              <a:endParaRPr lang="en-US" sz="1254">
                <a:latin charset="0" pitchFamily="2" typeface="Manrope Medium"/>
                <a:ea charset="0" pitchFamily="2" typeface="Manrope Medium"/>
                <a:cs charset="0" pitchFamily="2" typeface="Manrope Medium"/>
              </a:endParaRPr>
            </a:p>
          </p:txBody>
        </p:sp>
        <p:sp>
          <p:nvSpPr>
            <p:cNvPr descr="Shape" id="11" name="Shape">
              <a:extLst>
                <a:ext uri="{FF2B5EF4-FFF2-40B4-BE49-F238E27FC236}"/>
              </a:extLst>
            </p:cNvPr>
            <p:cNvSpPr/>
            <p:nvPr/>
          </p:nvSpPr>
          <p:spPr>
            <a:xfrm rot="0">
              <a:off x="4644000" y="2198340"/>
              <a:ext cx="1904400" cy="2584260"/>
            </a:xfrm>
            <a:prstGeom prst="rect">
              <a:avLst/>
            </a:prstGeom>
            <a:noFill/>
          </p:spPr>
          <p:txBody>
            <a:bodyPr bIns="0" lIns="0" rIns="0" tIns="0" wrap="square">
              <a:spAutoFit/>
            </a:bodyPr>
            <a:lstStyle/>
            <a:p>
              <a:pPr algn="l"/>
              <a:r>
                <a:rPr lang="en-US" sz="1075">
                  <a:solidFill>
                    <a:srgbClr val="273E6C"/>
                  </a:solidFill>
                  <a:latin charset="0" pitchFamily="2" typeface="Manrope Medium"/>
                  <a:ea charset="0" pitchFamily="2" typeface="Manrope Medium"/>
                  <a:cs charset="0" pitchFamily="2" typeface="Manrope Medium"/>
                </a:rPr>
                <a:t>The data collected from a Team Sales Comparison can be used to set benchmarks and goals for each team to strive towards. This can help in improving overall sales performance and driving revenue growth for the company. </a:t>
              </a:r>
              <a:endParaRPr lang="en-US" sz="1075">
                <a:latin charset="0" pitchFamily="2" typeface="Manrope Medium"/>
                <a:ea charset="0" pitchFamily="2" typeface="Manrope Medium"/>
                <a:cs charset="0" pitchFamily="2" typeface="Manrope Medium"/>
              </a:endParaRPr>
            </a:p>
          </p:txBody>
        </p:sp>
      </p:grpSp>
      <p:grpSp>
        <p:nvGrpSpPr>
          <p:cNvPr descr="Group" id="0" name="Group 7">
            <a:extLst>
              <a:ext uri="{FF2B5EF4-FFF2-40B4-BE49-F238E27FC236}"/>
            </a:extLst>
          </p:cNvPr>
          <p:cNvGrpSpPr/>
          <p:nvPr/>
        </p:nvGrpSpPr>
        <p:grpSpPr>
          <a:xfrm rot="0">
            <a:off x="6692400" y="946800"/>
            <a:ext cx="1904400" cy="3835800"/>
            <a:chOff x="6692400" y="946800"/>
            <a:chExt cx="1904400" cy="3835800"/>
          </a:xfrm>
        </p:grpSpPr>
        <p:sp>
          <p:nvSpPr>
            <p:cNvPr descr="Shape" id="11" name="Shape">
              <a:extLst>
                <a:ext uri="{FF2B5EF4-FFF2-40B4-BE49-F238E27FC236}"/>
              </a:extLst>
            </p:cNvPr>
            <p:cNvSpPr/>
            <p:nvPr/>
          </p:nvSpPr>
          <p:spPr>
            <a:xfrm rot="0">
              <a:off x="6692400" y="946800"/>
              <a:ext cx="1904400" cy="1107540"/>
            </a:xfrm>
            <a:prstGeom prst="rect">
              <a:avLst/>
            </a:prstGeom>
            <a:noFill/>
          </p:spPr>
          <p:txBody>
            <a:bodyPr anchor="b" bIns="0" lIns="0" rIns="0" tIns="0" wrap="square">
              <a:spAutoFit/>
            </a:bodyPr>
            <a:lstStyle/>
            <a:p>
              <a:pPr algn="l"/>
              <a:r>
                <a:rPr b="true" lang="en-US" sz="1254">
                  <a:solidFill>
                    <a:srgbClr val="273E6C"/>
                  </a:solidFill>
                  <a:latin charset="0" pitchFamily="2" typeface="Manrope Medium"/>
                  <a:ea charset="0" pitchFamily="2" typeface="Manrope Medium"/>
                  <a:cs charset="0" pitchFamily="2" typeface="Manrope Medium"/>
                </a:rPr>
                <a:t>Importance of data-driven decisions</a:t>
              </a:r>
              <a:endParaRPr lang="en-US" sz="1254">
                <a:latin charset="0" pitchFamily="2" typeface="Manrope Medium"/>
                <a:ea charset="0" pitchFamily="2" typeface="Manrope Medium"/>
                <a:cs charset="0" pitchFamily="2" typeface="Manrope Medium"/>
              </a:endParaRPr>
            </a:p>
          </p:txBody>
        </p:sp>
        <p:sp>
          <p:nvSpPr>
            <p:cNvPr descr="Shape" id="11" name="Shape">
              <a:extLst>
                <a:ext uri="{FF2B5EF4-FFF2-40B4-BE49-F238E27FC236}"/>
              </a:extLst>
            </p:cNvPr>
            <p:cNvSpPr/>
            <p:nvPr/>
          </p:nvSpPr>
          <p:spPr>
            <a:xfrm rot="0">
              <a:off x="6692400" y="2198340"/>
              <a:ext cx="1904400" cy="2584260"/>
            </a:xfrm>
            <a:prstGeom prst="rect">
              <a:avLst/>
            </a:prstGeom>
            <a:noFill/>
          </p:spPr>
          <p:txBody>
            <a:bodyPr bIns="0" lIns="0" rIns="0" tIns="0" wrap="square">
              <a:spAutoFit/>
            </a:bodyPr>
            <a:lstStyle/>
            <a:p>
              <a:pPr algn="l"/>
              <a:r>
                <a:rPr lang="en-US" sz="1075">
                  <a:solidFill>
                    <a:srgbClr val="273E6C"/>
                  </a:solidFill>
                  <a:latin charset="0" pitchFamily="2" typeface="Manrope Medium"/>
                  <a:ea charset="0" pitchFamily="2" typeface="Manrope Medium"/>
                  <a:cs charset="0" pitchFamily="2" typeface="Manrope Medium"/>
                </a:rPr>
                <a:t>Overall, Team Sales Comparison is a powerful tool for businesses to evaluate the performance of their sales teams and make data-driven decisions to improve sales effectiveness. </a:t>
              </a:r>
              <a:endParaRPr lang="en-US" sz="1075">
                <a:latin charset="0" pitchFamily="2" typeface="Manrope Medium"/>
                <a:ea charset="0" pitchFamily="2" typeface="Manrope Medium"/>
                <a:cs charset="0" pitchFamily="2" typeface="Manrope Medium"/>
              </a:endParaRPr>
            </a:p>
          </p:txBody>
        </p:sp>
      </p:grpSp>
      <p:grpSp>
        <p:nvGrpSpPr>
          <p:cNvPr descr="Group" id="0" name="Group 7">
            <a:extLst>
              <a:ext uri="{FF2B5EF4-FFF2-40B4-BE49-F238E27FC236}"/>
            </a:extLst>
          </p:cNvPr>
          <p:cNvGrpSpPr/>
          <p:nvPr/>
        </p:nvGrpSpPr>
        <p:grpSpPr>
          <a:xfrm rot="0">
            <a:off x="6724800" y="4555800"/>
            <a:ext cx="2275200" cy="442800"/>
            <a:chOff x="6724800" y="4555800"/>
            <a:chExt cx="2275200" cy="442800"/>
          </a:xfrm>
        </p:grpSpPr>
        <p:pic>
          <p:nvPicPr>
            <p:cNvPr descr="Picture" id="0" name="Picture">
              <a:extLst>
                <a:ext uri="{FF2B5EF4-FFF2-40B4-BE49-F238E27FC236}"/>
              </a:extLst>
            </p:cNvPr>
            <p:cNvPicPr>
              <a:picLocks/>
            </p:cNvPicPr>
            <p:nvPr/>
          </p:nvPicPr>
          <p:blipFill>
            <a:blip cstate="none" r:embed="rId3" r:link="">
              <a:extLst>
                <a:ext uri="{28A0092B-C50C-407E-A947-70E740481C1C}"/>
              </a:extLst>
            </a:blip>
            <a:srcRect b="0" l="45" r="45" t="0"/>
            <a:stretch/>
          </p:blipFill>
          <p:spPr>
            <a:xfrm rot="0">
              <a:off x="6724800" y="4555800"/>
              <a:ext cx="2275200" cy="442800"/>
            </a:xfrm>
            <a:prstGeom prst="rect">
              <a:avLst/>
            </a:prstGeom>
          </p:spPr>
        </p:pic>
        <p:sp>
          <p:nvSpPr>
            <p:cNvPr descr="Shape" id="0" name="Shape">
              <a:extLst>
                <a:ext uri="{FF2B5EF4-FFF2-40B4-BE49-F238E27FC236}"/>
              </a:extLst>
            </p:cNvPr>
            <p:cNvSpPr/>
            <p:nvPr/>
          </p:nvSpPr>
          <p:spPr>
            <a:xfrm rot="0">
              <a:off x="6886800" y="4555800"/>
              <a:ext cx="1656000" cy="442800"/>
            </a:xfrm>
            <a:prstGeom prst="rect">
              <a:avLst/>
            </a:prstGeom>
            <a:noFill/>
          </p:spPr>
          <p:txBody>
            <a:bodyPr anchor="ctr" bIns="0" lIns="0" rIns="0" tIns="0" wrap="square">
              <a:spAutoFit/>
            </a:bodyPr>
            <a:lstStyle/>
            <a:p>
              <a:pPr algn="ctr"/>
              <a:r>
                <a:rPr lang="en-US" sz="1164">
                  <a:solidFill>
                    <a:srgbClr val="FFFFFF"/>
                  </a:solidFill>
                  <a:latin charset="0" panose="02000000000000000000" pitchFamily="2" typeface="Roboto"/>
                  <a:ea charset="0" panose="02000000000000000000" pitchFamily="2" typeface="Roboto"/>
                  <a:cs charset="0" panose="02000000000000000000" pitchFamily="2" typeface="Roboto"/>
                </a:rPr>
                <a:t>Made with Slidey</a:t>
              </a:r>
              <a:endParaRPr lang="en-US" sz="1164">
                <a:latin charset="0" panose="02000000000000000000" pitchFamily="2" typeface="Roboto"/>
                <a:ea charset="0" panose="02000000000000000000" pitchFamily="2" typeface="Roboto"/>
                <a:cs charset="0" panose="02000000000000000000" pitchFamily="2" typeface="Roboto"/>
              </a:endParaRPr>
            </a:p>
          </p:txBody>
        </p:sp>
      </p:grpSp>
    </p:spTree>
  </p:cSld>
</p:sld>
</file>

<file path=ppt/slides/slide4.xml><?xml version="1.0" encoding="utf-8"?>
<p:sld xmlns:a="http://schemas.openxmlformats.org/drawingml/2006/main" xmlns:r="http://schemas.openxmlformats.org/officeDocument/2006/relationships" xmlns:p="http://schemas.openxmlformats.org/presentationml/2006/main" xmlns:mc="http://schemas.openxmlformats.org/markup-compatibility/2006" xmlns:c="http://schemas.openxmlformats.org/drawingml/2006/chart" xmlns:cdr="http://schemas.openxmlformats.org/drawingml/2006/chartDrawing" xmlns:c14="http://schemas.microsoft.com/office/drawing/2007/8/2/chart" xmlns:dgm="http://schemas.openxmlformats.org/drawingml/2006/diagram" xmlns:pic="http://schemas.openxmlformats.org/drawingml/2006/picture" xmlns:wp="http://schemas.openxmlformats.org/drawingml/2006/wordprocessingDrawing" xmlns:wp14="http://schemas.microsoft.com/office/word/2010/wordprocessingDrawing" xmlns:xdr="http://schemas.openxmlformats.org/drawingml/2006/spreadsheetDrawing" xmlns:dsp="http://schemas.microsoft.com/office/drawing/2008/diagram" xmlns:p14="http://schemas.microsoft.com/office/powerpoint/2010/main" xmlns:a14="http://schemas.microsoft.com/office/drawing/2010/main" xmlns:p15="http://schemas.microsoft.com/office/powerpoint/2012/main" xmlns:p166="http://schemas.microsoft.com/office/powerpoint/2016/6/main" xmlns:a13cmd="http://schemas.microsoft.com/office/drawing/2013/main/command" xmlns:p13cmd="http://schemas.microsoft.com/office/powerpoint/2013/main/command" xmlns:p1510="http://schemas.microsoft.com/office/powerpoint/2015/10/main" xmlns:psez="http://schemas.microsoft.com/office/powerpoint/2016/sectionzoom" xmlns:pslz="http://schemas.microsoft.com/office/powerpoint/2016/slidezoom" xmlns:psuz="http://schemas.microsoft.com/office/powerpoint/2016/summaryzoom" xmlns:p173="http://schemas.microsoft.com/office/powerpoint/2017/3/main" xmlns:b="http://schemas.openxmlformats.org/officeDocument/2006/bibliography" xmlns:msink="http://schemas.microsoft.com/ink/2010/main" xmlns:cdr14="http://schemas.microsoft.com/office/drawing/2010/chartDrawing" xmlns:c15="http://schemas.microsoft.com/office/drawing/2012/chart" xmlns:cs="http://schemas.microsoft.com/office/drawing/2012/chartStyle" xmlns:ns30="http://www.w3.org/1998/Math/MathML" xmlns:ns31="http://www.w3.org/2003/InkML" xmlns:cx="http://schemas.microsoft.com/office/drawing/2014/chartex" xmlns:c16="http://schemas.microsoft.com/office/drawing/2014/chart" xmlns:dgm1611="http://schemas.microsoft.com/office/drawing/2016/11/diagram" xmlns:c173="http://schemas.microsoft.com/office/drawing/2017/03/chart" xmlns:am3d="http://schemas.microsoft.com/office/drawing/2017/model3d" xmlns:an18="http://schemas.microsoft.com/office/drawing/2018/animation" xmlns:anam3d="http://schemas.microsoft.com/office/drawing/2018/animation/model3d" xmlns:iact="http://schemas.microsoft.com/office/powerpoint/2014/inkAction" xmlns:thm15="http://schemas.microsoft.com/office/thememl/2012/main" xmlns:wetp="http://schemas.microsoft.com/office/webextensions/taskpanes/2010/11" xmlns:we="http://schemas.microsoft.com/office/webextensions/webextension/2010/11" xmlns:comp="http://schemas.openxmlformats.org/drawingml/2006/compatibility" xmlns:lc="http://schemas.openxmlformats.org/drawingml/2006/lockedCanvas" xmlns:p159="http://schemas.microsoft.com/office/powerpoint/2015/09/main" xmlns:p16="http://schemas.microsoft.com/office/powerpoint/2015/main" xmlns:p1710="http://schemas.microsoft.com/office/powerpoint/2017/10/main" xmlns:p184="http://schemas.microsoft.com/office/powerpoint/2018/4/main" xmlns:dgm14="http://schemas.microsoft.com/office/drawing/2010/diagram" xmlns:a15="http://schemas.microsoft.com/office/drawing/2012/main" xmlns:pic14="http://schemas.microsoft.com/office/drawing/2010/picture" xmlns:c16ac="http://schemas.microsoft.com/office/drawing/2014/chart/ac" xmlns:a16="http://schemas.microsoft.com/office/drawing/2014/main" xmlns:a1611="http://schemas.microsoft.com/office/drawing/2016/11/main" xmlns:dgm1612="http://schemas.microsoft.com/office/drawing/2016/12/diagram" xmlns:a16svg="http://schemas.microsoft.com/office/drawing/2016/SVG/main" xmlns:adec="http://schemas.microsoft.com/office/drawing/2017/decorative" xmlns:a18hc="http://schemas.microsoft.com/office/drawing/2018/hyperlinkcolor" xmlns:v="urn:schemas-microsoft-com:vml">
  <p:cSld>
    <p:spTree>
      <p:nvGrpSpPr>
        <p:cNvPr id="1" name=""/>
        <p:cNvGrpSpPr/>
        <p:nvPr/>
      </p:nvGrpSpPr>
      <p:grpSpPr>
        <a:xfrm>
          <a:off x="0" y="0"/>
          <a:ext cx="0" cy="0"/>
          <a:chOff x="0" y="0"/>
          <a:chExt cx="0" cy="0"/>
        </a:xfrm>
      </p:grpSpPr>
      <p:grpSp>
        <p:nvGrpSpPr>
          <p:cNvPr descr="Group" id="0" name="Group 7">
            <a:extLst>
              <a:ext uri="{FF2B5EF4-FFF2-40B4-BE49-F238E27FC236}"/>
            </a:extLst>
          </p:cNvPr>
          <p:cNvGrpSpPr/>
          <p:nvPr/>
        </p:nvGrpSpPr>
        <p:grpSpPr>
          <a:xfrm rot="0">
            <a:off x="0" y="0"/>
            <a:ext cx="9144000" cy="5142600"/>
            <a:chOff x="0" y="0"/>
            <a:chExt cx="9144000" cy="5142600"/>
          </a:xfrm>
        </p:grpSpPr>
        <p:pic>
          <p:nvPicPr>
            <p:cNvPr descr="Picture" id="0" name="Picture">
              <a:extLst>
                <a:ext uri="{FF2B5EF4-FFF2-40B4-BE49-F238E27FC236}"/>
              </a:extLst>
            </p:cNvPr>
            <p:cNvPicPr>
              <a:picLocks/>
            </p:cNvPicPr>
            <p:nvPr/>
          </p:nvPicPr>
          <p:blipFill>
            <a:blip cstate="none" r:embed="rId2" r:link="">
              <a:extLst>
                <a:ext uri="{28A0092B-C50C-407E-A947-70E740481C1C}"/>
              </a:extLst>
            </a:blip>
            <a:srcRect b="0" l="36" r="36" t="0"/>
            <a:stretch/>
          </p:blipFill>
          <p:spPr>
            <a:xfrm rot="0">
              <a:off x="0" y="0"/>
              <a:ext cx="9144000" cy="5142600"/>
            </a:xfrm>
            <a:prstGeom prst="rect">
              <a:avLst/>
            </a:prstGeom>
          </p:spPr>
        </p:pic>
        <p:sp>
          <p:nvSpPr>
            <p:cNvPr descr="Shape" id="0" name="Shape">
              <a:extLst>
                <a:ext uri="{FF2B5EF4-FFF2-40B4-BE49-F238E27FC236}"/>
              </a:extLst>
            </p:cNvPr>
            <p:cNvSpPr/>
            <p:nvPr/>
          </p:nvSpPr>
          <p:spPr>
            <a:xfrm rot="0">
              <a:off x="0" y="0"/>
              <a:ext cx="9144000" cy="5142600"/>
            </a:xfrm>
            <a:prstGeom prst="rect">
              <a:avLst/>
            </a:prstGeom>
            <a:solidFill>
              <a:srgbClr val="CFE2F8">
                <a:alpha val="60000"/>
              </a:srgbClr>
            </a:solidFill>
          </p:spPr>
          <p:style>
            <a:lnRef idx="0">
              <a:srgbClr val="CFE2F8"/>
            </a:lnRef>
            <a:fillRef idx="1">
              <a:schemeClr val="accent1"/>
            </a:fillRef>
            <a:effectRef idx="0">
              <a:schemeClr val="accent1"/>
            </a:effectRef>
            <a:fontRef idx="minor">
              <a:schemeClr val="lt1"/>
            </a:fontRef>
          </p:style>
        </p:sp>
      </p:grpSp>
      <p:sp>
        <p:nvSpPr>
          <p:cNvPr descr="Shape" id="2" name="Shape">
            <a:extLst>
              <a:ext uri="{FF2B5EF4-FFF2-40B4-BE49-F238E27FC236}"/>
            </a:extLst>
          </p:cNvPr>
          <p:cNvSpPr/>
          <p:nvPr/>
        </p:nvSpPr>
        <p:spPr>
          <a:xfrm rot="0">
            <a:off x="8128799" y="4926600"/>
            <a:ext cx="468000" cy="216000"/>
          </a:xfrm>
          <a:prstGeom prst="rect">
            <a:avLst/>
          </a:prstGeom>
          <a:noFill/>
        </p:spPr>
        <p:txBody>
          <a:bodyPr anchor="ctr" bIns="0" lIns="0" rIns="0" tIns="0" wrap="square">
            <a:spAutoFit/>
          </a:bodyPr>
          <a:lstStyle/>
          <a:p>
            <a:pPr algn="r"/>
            <a:r>
              <a:rPr lang="en-US" sz="1075">
                <a:solidFill>
                  <a:srgbClr val="4B6394"/>
                </a:solidFill>
                <a:latin charset="0" pitchFamily="2" typeface="Manrope Medium"/>
                <a:ea charset="0" pitchFamily="2" typeface="Manrope Medium"/>
                <a:cs charset="0" pitchFamily="2" typeface="Manrope Medium"/>
              </a:rPr>
              <a:t>4</a:t>
            </a:r>
            <a:endParaRPr lang="en-US" sz="1075">
              <a:latin charset="0" pitchFamily="2" typeface="Manrope Medium"/>
              <a:ea charset="0" pitchFamily="2" typeface="Manrope Medium"/>
              <a:cs charset="0" pitchFamily="2" typeface="Manrope Medium"/>
            </a:endParaRPr>
          </a:p>
        </p:txBody>
      </p:sp>
      <p:sp>
        <p:nvSpPr>
          <p:cNvPr descr="Shape" id="1" name="Shape">
            <a:extLst>
              <a:ext uri="{FF2B5EF4-FFF2-40B4-BE49-F238E27FC236}"/>
            </a:extLst>
          </p:cNvPr>
          <p:cNvSpPr/>
          <p:nvPr/>
        </p:nvSpPr>
        <p:spPr>
          <a:xfrm rot="0">
            <a:off x="547200" y="144000"/>
            <a:ext cx="8049600" cy="658800"/>
          </a:xfrm>
          <a:prstGeom prst="rect">
            <a:avLst/>
          </a:prstGeom>
          <a:noFill/>
        </p:spPr>
        <p:txBody>
          <a:bodyPr bIns="0" lIns="0" rIns="0" tIns="0" wrap="square">
            <a:spAutoFit/>
          </a:bodyPr>
          <a:lstStyle/>
          <a:p>
            <a:pPr algn="l"/>
            <a:r>
              <a:rPr b="true" lang="en-US" sz="2150">
                <a:solidFill>
                  <a:srgbClr val="273E6C"/>
                </a:solidFill>
                <a:latin charset="0" pitchFamily="2" typeface="Manrope Medium"/>
                <a:ea charset="0" pitchFamily="2" typeface="Manrope Medium"/>
                <a:cs charset="0" pitchFamily="2" typeface="Manrope Medium"/>
              </a:rPr>
              <a:t>Top Performers Recognition</a:t>
            </a:r>
            <a:endParaRPr lang="en-US" sz="2150">
              <a:latin charset="0" pitchFamily="2" typeface="Manrope Medium"/>
              <a:ea charset="0" pitchFamily="2" typeface="Manrope Medium"/>
              <a:cs charset="0" pitchFamily="2" typeface="Manrope Medium"/>
            </a:endParaRPr>
          </a:p>
        </p:txBody>
      </p:sp>
      <p:grpSp>
        <p:nvGrpSpPr>
          <p:cNvPr descr="Group" id="0" name="Group 7">
            <a:extLst>
              <a:ext uri="{FF2B5EF4-FFF2-40B4-BE49-F238E27FC236}"/>
            </a:extLst>
          </p:cNvPr>
          <p:cNvGrpSpPr/>
          <p:nvPr/>
        </p:nvGrpSpPr>
        <p:grpSpPr>
          <a:xfrm rot="0">
            <a:off x="547200" y="946800"/>
            <a:ext cx="3952800" cy="3835800"/>
            <a:chOff x="547200" y="946800"/>
            <a:chExt cx="3952800" cy="3835800"/>
          </a:xfrm>
        </p:grpSpPr>
        <p:pic>
          <p:nvPicPr>
            <p:cNvPr descr="Picture" id="21" name="Picture">
              <a:extLst>
                <a:ext uri="{FF2B5EF4-FFF2-40B4-BE49-F238E27FC236}"/>
              </a:extLst>
            </p:cNvPr>
            <p:cNvPicPr>
              <a:picLocks/>
            </p:cNvPicPr>
            <p:nvPr/>
          </p:nvPicPr>
          <p:blipFill>
            <a:blip cstate="none" r:embed="rId3" r:link="">
              <a:extLst>
                <a:ext uri="{28A0092B-C50C-407E-A947-70E740481C1C}"/>
              </a:extLst>
            </a:blip>
            <a:srcRect b="0" l="17179" r="17179" t="0"/>
            <a:stretch/>
          </p:blipFill>
          <p:spPr>
            <a:xfrm rot="0">
              <a:off x="547200" y="946800"/>
              <a:ext cx="3952800" cy="3835800"/>
            </a:xfrm>
            <a:prstGeom prst="rect">
              <a:avLst/>
            </a:prstGeom>
          </p:spPr>
        </p:pic>
      </p:grpSp>
      <p:grpSp>
        <p:nvGrpSpPr>
          <p:cNvPr descr="Group" id="0" name="Group 7">
            <a:extLst>
              <a:ext uri="{FF2B5EF4-FFF2-40B4-BE49-F238E27FC236}"/>
            </a:extLst>
          </p:cNvPr>
          <p:cNvGrpSpPr/>
          <p:nvPr/>
        </p:nvGrpSpPr>
        <p:grpSpPr>
          <a:xfrm rot="0">
            <a:off x="4644000" y="946800"/>
            <a:ext cx="3952800" cy="1845900"/>
            <a:chOff x="4644000" y="946800"/>
            <a:chExt cx="3952800" cy="1845900"/>
          </a:xfrm>
        </p:grpSpPr>
        <p:sp>
          <p:nvSpPr>
            <p:cNvPr descr="Shape" id="11" name="Shape">
              <a:extLst>
                <a:ext uri="{FF2B5EF4-FFF2-40B4-BE49-F238E27FC236}"/>
              </a:extLst>
            </p:cNvPr>
            <p:cNvSpPr/>
            <p:nvPr/>
          </p:nvSpPr>
          <p:spPr>
            <a:xfrm rot="0">
              <a:off x="4644000" y="946800"/>
              <a:ext cx="3952800" cy="680760"/>
            </a:xfrm>
            <a:prstGeom prst="rect">
              <a:avLst/>
            </a:prstGeom>
            <a:noFill/>
          </p:spPr>
          <p:txBody>
            <a:bodyPr anchor="b" bIns="0" lIns="0" rIns="0" tIns="0" wrap="square">
              <a:spAutoFit/>
            </a:bodyPr>
            <a:lstStyle/>
            <a:p>
              <a:pPr algn="l"/>
              <a:r>
                <a:rPr lang="en-US" sz="2150">
                  <a:solidFill>
                    <a:srgbClr val="273E6C"/>
                  </a:solidFill>
                  <a:latin charset="0" pitchFamily="2" typeface="Manrope Medium"/>
                  <a:ea charset="0" pitchFamily="2" typeface="Manrope Medium"/>
                  <a:cs charset="0" pitchFamily="2" typeface="Manrope Medium"/>
                </a:rPr>
                <a:t>Culture of Excellence</a:t>
              </a:r>
              <a:endParaRPr lang="en-US" sz="2150">
                <a:latin charset="0" pitchFamily="2" typeface="Manrope Medium"/>
                <a:ea charset="0" pitchFamily="2" typeface="Manrope Medium"/>
                <a:cs charset="0" pitchFamily="2" typeface="Manrope Medium"/>
              </a:endParaRPr>
            </a:p>
          </p:txBody>
        </p:sp>
        <p:sp>
          <p:nvSpPr>
            <p:cNvPr descr="Shape" id="11" name="Shape">
              <a:extLst>
                <a:ext uri="{FF2B5EF4-FFF2-40B4-BE49-F238E27FC236}"/>
              </a:extLst>
            </p:cNvPr>
            <p:cNvSpPr/>
            <p:nvPr/>
          </p:nvSpPr>
          <p:spPr>
            <a:xfrm rot="0">
              <a:off x="4644000" y="1771559"/>
              <a:ext cx="3952800" cy="1021140"/>
            </a:xfrm>
            <a:prstGeom prst="rect">
              <a:avLst/>
            </a:prstGeom>
            <a:noFill/>
          </p:spPr>
          <p:txBody>
            <a:bodyPr bIns="0" lIns="0" rIns="0" tIns="0" wrap="square">
              <a:spAutoFit/>
            </a:bodyPr>
            <a:lstStyle/>
            <a:p>
              <a:pPr algn="l"/>
              <a:r>
                <a:rPr lang="en-US" sz="1075">
                  <a:solidFill>
                    <a:srgbClr val="273E6C"/>
                  </a:solidFill>
                  <a:latin charset="0" pitchFamily="2" typeface="Manrope Medium"/>
                  <a:ea charset="0" pitchFamily="2" typeface="Manrope Medium"/>
                  <a:cs charset="0" pitchFamily="2" typeface="Manrope Medium"/>
                </a:rPr>
                <a:t>Top Performers Recognition is a way for companies to acknowledge and reward employees who consistently exceed expectations. {Recognition and Reward}</a:t>
              </a:r>
              <a:endParaRPr lang="en-US" sz="1075">
                <a:latin charset="0" pitchFamily="2" typeface="Manrope Medium"/>
                <a:ea charset="0" pitchFamily="2" typeface="Manrope Medium"/>
                <a:cs charset="0" pitchFamily="2" typeface="Manrope Medium"/>
              </a:endParaRPr>
            </a:p>
            <a:p>
              <a:pPr algn="l"/>
              <a:r>
                <a:rPr lang="en-US" sz="1075">
                  <a:solidFill>
                    <a:srgbClr val="273E6C"/>
                  </a:solidFill>
                  <a:latin charset="0" pitchFamily="2" typeface="Manrope Medium"/>
                  <a:ea charset="0" pitchFamily="2" typeface="Manrope Medium"/>
                  <a:cs charset="0" pitchFamily="2" typeface="Manrope Medium"/>
                </a:rPr>
                <a:t>By recognizing top performers, companies can boost morale, increase motivation, and encourage others to strive for excellence. {Morale and Motivation}</a:t>
              </a:r>
              <a:endParaRPr lang="en-US" sz="1075">
                <a:latin charset="0" pitchFamily="2" typeface="Manrope Medium"/>
                <a:ea charset="0" pitchFamily="2" typeface="Manrope Medium"/>
                <a:cs charset="0" pitchFamily="2" typeface="Manrope Medium"/>
              </a:endParaRPr>
            </a:p>
            <a:p>
              <a:pPr algn="l"/>
              <a:r>
                <a:rPr lang="en-US" sz="1075">
                  <a:solidFill>
                    <a:srgbClr val="273E6C"/>
                  </a:solidFill>
                  <a:latin charset="0" pitchFamily="2" typeface="Manrope Medium"/>
                  <a:ea charset="0" pitchFamily="2" typeface="Manrope Medium"/>
                  <a:cs charset="0" pitchFamily="2" typeface="Manrope Medium"/>
                </a:rPr>
                <a:t>This recognition can take many forms, such as bonuses, promotions, public acknowledgment, or special awards. {Forms of Recognition}</a:t>
              </a:r>
              <a:endParaRPr lang="en-US" sz="1075">
                <a:latin charset="0" pitchFamily="2" typeface="Manrope Medium"/>
                <a:ea charset="0" pitchFamily="2" typeface="Manrope Medium"/>
                <a:cs charset="0" pitchFamily="2" typeface="Manrope Medium"/>
              </a:endParaRPr>
            </a:p>
            <a:p>
              <a:pPr algn="l"/>
              <a:r>
                <a:rPr lang="en-US" sz="1075">
                  <a:solidFill>
                    <a:srgbClr val="273E6C"/>
                  </a:solidFill>
                  <a:latin charset="0" pitchFamily="2" typeface="Manrope Medium"/>
                  <a:ea charset="0" pitchFamily="2" typeface="Manrope Medium"/>
                  <a:cs charset="0" pitchFamily="2" typeface="Manrope Medium"/>
                </a:rPr>
                <a:t>Ultimately, recognizing top performers helps create a culture of excellence and fosters a sense of appreciation and loyalty among employees. </a:t>
              </a:r>
              <a:endParaRPr lang="en-US" sz="1075">
                <a:latin charset="0" pitchFamily="2" typeface="Manrope Medium"/>
                <a:ea charset="0" pitchFamily="2" typeface="Manrope Medium"/>
                <a:cs charset="0" pitchFamily="2" typeface="Manrope Medium"/>
              </a:endParaRPr>
            </a:p>
          </p:txBody>
        </p:sp>
      </p:grpSp>
      <p:grpSp>
        <p:nvGrpSpPr>
          <p:cNvPr descr="Group" id="0" name="Group 7">
            <a:extLst>
              <a:ext uri="{FF2B5EF4-FFF2-40B4-BE49-F238E27FC236}"/>
            </a:extLst>
          </p:cNvPr>
          <p:cNvGrpSpPr/>
          <p:nvPr/>
        </p:nvGrpSpPr>
        <p:grpSpPr>
          <a:xfrm rot="0">
            <a:off x="6724800" y="4555800"/>
            <a:ext cx="2275200" cy="442800"/>
            <a:chOff x="6724800" y="4555800"/>
            <a:chExt cx="2275200" cy="442800"/>
          </a:xfrm>
        </p:grpSpPr>
        <p:pic>
          <p:nvPicPr>
            <p:cNvPr descr="Picture" id="0" name="Picture">
              <a:extLst>
                <a:ext uri="{FF2B5EF4-FFF2-40B4-BE49-F238E27FC236}"/>
              </a:extLst>
            </p:cNvPr>
            <p:cNvPicPr>
              <a:picLocks/>
            </p:cNvPicPr>
            <p:nvPr/>
          </p:nvPicPr>
          <p:blipFill>
            <a:blip cstate="none" r:embed="rId4" r:link="">
              <a:extLst>
                <a:ext uri="{28A0092B-C50C-407E-A947-70E740481C1C}"/>
              </a:extLst>
            </a:blip>
            <a:srcRect b="0" l="45" r="45" t="0"/>
            <a:stretch/>
          </p:blipFill>
          <p:spPr>
            <a:xfrm rot="0">
              <a:off x="6724800" y="4555800"/>
              <a:ext cx="2275200" cy="442800"/>
            </a:xfrm>
            <a:prstGeom prst="rect">
              <a:avLst/>
            </a:prstGeom>
          </p:spPr>
        </p:pic>
        <p:sp>
          <p:nvSpPr>
            <p:cNvPr descr="Shape" id="0" name="Shape">
              <a:extLst>
                <a:ext uri="{FF2B5EF4-FFF2-40B4-BE49-F238E27FC236}"/>
              </a:extLst>
            </p:cNvPr>
            <p:cNvSpPr/>
            <p:nvPr/>
          </p:nvSpPr>
          <p:spPr>
            <a:xfrm rot="0">
              <a:off x="6886800" y="4555800"/>
              <a:ext cx="1656000" cy="442800"/>
            </a:xfrm>
            <a:prstGeom prst="rect">
              <a:avLst/>
            </a:prstGeom>
            <a:noFill/>
          </p:spPr>
          <p:txBody>
            <a:bodyPr anchor="ctr" bIns="0" lIns="0" rIns="0" tIns="0" wrap="square">
              <a:spAutoFit/>
            </a:bodyPr>
            <a:lstStyle/>
            <a:p>
              <a:pPr algn="ctr"/>
              <a:r>
                <a:rPr lang="en-US" sz="1164">
                  <a:solidFill>
                    <a:srgbClr val="FFFFFF"/>
                  </a:solidFill>
                  <a:latin charset="0" panose="02000000000000000000" pitchFamily="2" typeface="Roboto"/>
                  <a:ea charset="0" panose="02000000000000000000" pitchFamily="2" typeface="Roboto"/>
                  <a:cs charset="0" panose="02000000000000000000" pitchFamily="2" typeface="Roboto"/>
                </a:rPr>
                <a:t>Made with Slidey</a:t>
              </a:r>
              <a:endParaRPr lang="en-US" sz="1164">
                <a:latin charset="0" panose="02000000000000000000" pitchFamily="2" typeface="Roboto"/>
                <a:ea charset="0" panose="02000000000000000000" pitchFamily="2" typeface="Roboto"/>
                <a:cs charset="0" panose="02000000000000000000" pitchFamily="2" typeface="Roboto"/>
              </a:endParaRPr>
            </a:p>
          </p:txBody>
        </p:sp>
      </p:grpSp>
    </p:spTree>
  </p:cSld>
</p:sld>
</file>

<file path=ppt/slides/slide5.xml><?xml version="1.0" encoding="utf-8"?>
<p:sld xmlns:a="http://schemas.openxmlformats.org/drawingml/2006/main" xmlns:r="http://schemas.openxmlformats.org/officeDocument/2006/relationships" xmlns:p="http://schemas.openxmlformats.org/presentationml/2006/main" xmlns:mc="http://schemas.openxmlformats.org/markup-compatibility/2006" xmlns:c="http://schemas.openxmlformats.org/drawingml/2006/chart" xmlns:cdr="http://schemas.openxmlformats.org/drawingml/2006/chartDrawing" xmlns:c14="http://schemas.microsoft.com/office/drawing/2007/8/2/chart" xmlns:dgm="http://schemas.openxmlformats.org/drawingml/2006/diagram" xmlns:pic="http://schemas.openxmlformats.org/drawingml/2006/picture" xmlns:wp="http://schemas.openxmlformats.org/drawingml/2006/wordprocessingDrawing" xmlns:wp14="http://schemas.microsoft.com/office/word/2010/wordprocessingDrawing" xmlns:xdr="http://schemas.openxmlformats.org/drawingml/2006/spreadsheetDrawing" xmlns:dsp="http://schemas.microsoft.com/office/drawing/2008/diagram" xmlns:p14="http://schemas.microsoft.com/office/powerpoint/2010/main" xmlns:a14="http://schemas.microsoft.com/office/drawing/2010/main" xmlns:p15="http://schemas.microsoft.com/office/powerpoint/2012/main" xmlns:p166="http://schemas.microsoft.com/office/powerpoint/2016/6/main" xmlns:a13cmd="http://schemas.microsoft.com/office/drawing/2013/main/command" xmlns:p13cmd="http://schemas.microsoft.com/office/powerpoint/2013/main/command" xmlns:p1510="http://schemas.microsoft.com/office/powerpoint/2015/10/main" xmlns:psez="http://schemas.microsoft.com/office/powerpoint/2016/sectionzoom" xmlns:pslz="http://schemas.microsoft.com/office/powerpoint/2016/slidezoom" xmlns:psuz="http://schemas.microsoft.com/office/powerpoint/2016/summaryzoom" xmlns:p173="http://schemas.microsoft.com/office/powerpoint/2017/3/main" xmlns:b="http://schemas.openxmlformats.org/officeDocument/2006/bibliography" xmlns:msink="http://schemas.microsoft.com/ink/2010/main" xmlns:cdr14="http://schemas.microsoft.com/office/drawing/2010/chartDrawing" xmlns:c15="http://schemas.microsoft.com/office/drawing/2012/chart" xmlns:cs="http://schemas.microsoft.com/office/drawing/2012/chartStyle" xmlns:ns30="http://www.w3.org/1998/Math/MathML" xmlns:ns31="http://www.w3.org/2003/InkML" xmlns:cx="http://schemas.microsoft.com/office/drawing/2014/chartex" xmlns:c16="http://schemas.microsoft.com/office/drawing/2014/chart" xmlns:dgm1611="http://schemas.microsoft.com/office/drawing/2016/11/diagram" xmlns:c173="http://schemas.microsoft.com/office/drawing/2017/03/chart" xmlns:am3d="http://schemas.microsoft.com/office/drawing/2017/model3d" xmlns:an18="http://schemas.microsoft.com/office/drawing/2018/animation" xmlns:anam3d="http://schemas.microsoft.com/office/drawing/2018/animation/model3d" xmlns:iact="http://schemas.microsoft.com/office/powerpoint/2014/inkAction" xmlns:thm15="http://schemas.microsoft.com/office/thememl/2012/main" xmlns:wetp="http://schemas.microsoft.com/office/webextensions/taskpanes/2010/11" xmlns:we="http://schemas.microsoft.com/office/webextensions/webextension/2010/11" xmlns:comp="http://schemas.openxmlformats.org/drawingml/2006/compatibility" xmlns:lc="http://schemas.openxmlformats.org/drawingml/2006/lockedCanvas" xmlns:p159="http://schemas.microsoft.com/office/powerpoint/2015/09/main" xmlns:p16="http://schemas.microsoft.com/office/powerpoint/2015/main" xmlns:p1710="http://schemas.microsoft.com/office/powerpoint/2017/10/main" xmlns:p184="http://schemas.microsoft.com/office/powerpoint/2018/4/main" xmlns:dgm14="http://schemas.microsoft.com/office/drawing/2010/diagram" xmlns:a15="http://schemas.microsoft.com/office/drawing/2012/main" xmlns:pic14="http://schemas.microsoft.com/office/drawing/2010/picture" xmlns:c16ac="http://schemas.microsoft.com/office/drawing/2014/chart/ac" xmlns:a16="http://schemas.microsoft.com/office/drawing/2014/main" xmlns:a1611="http://schemas.microsoft.com/office/drawing/2016/11/main" xmlns:dgm1612="http://schemas.microsoft.com/office/drawing/2016/12/diagram" xmlns:a16svg="http://schemas.microsoft.com/office/drawing/2016/SVG/main" xmlns:adec="http://schemas.microsoft.com/office/drawing/2017/decorative" xmlns:a18hc="http://schemas.microsoft.com/office/drawing/2018/hyperlinkcolor" xmlns:v="urn:schemas-microsoft-com:vml">
  <p:cSld>
    <p:spTree>
      <p:nvGrpSpPr>
        <p:cNvPr id="1" name=""/>
        <p:cNvGrpSpPr/>
        <p:nvPr/>
      </p:nvGrpSpPr>
      <p:grpSpPr>
        <a:xfrm>
          <a:off x="0" y="0"/>
          <a:ext cx="0" cy="0"/>
          <a:chOff x="0" y="0"/>
          <a:chExt cx="0" cy="0"/>
        </a:xfrm>
      </p:grpSpPr>
      <p:grpSp>
        <p:nvGrpSpPr>
          <p:cNvPr descr="Group" id="0" name="Group 7">
            <a:extLst>
              <a:ext uri="{FF2B5EF4-FFF2-40B4-BE49-F238E27FC236}"/>
            </a:extLst>
          </p:cNvPr>
          <p:cNvGrpSpPr/>
          <p:nvPr/>
        </p:nvGrpSpPr>
        <p:grpSpPr>
          <a:xfrm rot="0">
            <a:off x="0" y="0"/>
            <a:ext cx="9144000" cy="5142600"/>
            <a:chOff x="0" y="0"/>
            <a:chExt cx="9144000" cy="5142600"/>
          </a:xfrm>
        </p:grpSpPr>
        <p:pic>
          <p:nvPicPr>
            <p:cNvPr descr="Picture" id="0" name="Picture">
              <a:extLst>
                <a:ext uri="{FF2B5EF4-FFF2-40B4-BE49-F238E27FC236}"/>
              </a:extLst>
            </p:cNvPr>
            <p:cNvPicPr>
              <a:picLocks/>
            </p:cNvPicPr>
            <p:nvPr/>
          </p:nvPicPr>
          <p:blipFill>
            <a:blip cstate="none" r:embed="rId2" r:link="">
              <a:extLst>
                <a:ext uri="{28A0092B-C50C-407E-A947-70E740481C1C}"/>
              </a:extLst>
            </a:blip>
            <a:srcRect b="0" l="36" r="36" t="0"/>
            <a:stretch/>
          </p:blipFill>
          <p:spPr>
            <a:xfrm rot="0">
              <a:off x="0" y="0"/>
              <a:ext cx="9144000" cy="5142600"/>
            </a:xfrm>
            <a:prstGeom prst="rect">
              <a:avLst/>
            </a:prstGeom>
          </p:spPr>
        </p:pic>
        <p:sp>
          <p:nvSpPr>
            <p:cNvPr descr="Shape" id="0" name="Shape">
              <a:extLst>
                <a:ext uri="{FF2B5EF4-FFF2-40B4-BE49-F238E27FC236}"/>
              </a:extLst>
            </p:cNvPr>
            <p:cNvSpPr/>
            <p:nvPr/>
          </p:nvSpPr>
          <p:spPr>
            <a:xfrm rot="0">
              <a:off x="0" y="0"/>
              <a:ext cx="9144000" cy="5142600"/>
            </a:xfrm>
            <a:prstGeom prst="rect">
              <a:avLst/>
            </a:prstGeom>
            <a:solidFill>
              <a:srgbClr val="CFE2F8">
                <a:alpha val="60000"/>
              </a:srgbClr>
            </a:solidFill>
          </p:spPr>
          <p:style>
            <a:lnRef idx="0">
              <a:srgbClr val="CFE2F8"/>
            </a:lnRef>
            <a:fillRef idx="1">
              <a:schemeClr val="accent1"/>
            </a:fillRef>
            <a:effectRef idx="0">
              <a:schemeClr val="accent1"/>
            </a:effectRef>
            <a:fontRef idx="minor">
              <a:schemeClr val="lt1"/>
            </a:fontRef>
          </p:style>
        </p:sp>
      </p:grpSp>
      <p:sp>
        <p:nvSpPr>
          <p:cNvPr descr="Shape" id="2" name="Shape">
            <a:extLst>
              <a:ext uri="{FF2B5EF4-FFF2-40B4-BE49-F238E27FC236}"/>
            </a:extLst>
          </p:cNvPr>
          <p:cNvSpPr/>
          <p:nvPr/>
        </p:nvSpPr>
        <p:spPr>
          <a:xfrm rot="0">
            <a:off x="8128799" y="4926600"/>
            <a:ext cx="468000" cy="216000"/>
          </a:xfrm>
          <a:prstGeom prst="rect">
            <a:avLst/>
          </a:prstGeom>
          <a:noFill/>
        </p:spPr>
        <p:txBody>
          <a:bodyPr anchor="ctr" bIns="0" lIns="0" rIns="0" tIns="0" wrap="square">
            <a:spAutoFit/>
          </a:bodyPr>
          <a:lstStyle/>
          <a:p>
            <a:pPr algn="r"/>
            <a:r>
              <a:rPr lang="en-US" sz="1075">
                <a:solidFill>
                  <a:srgbClr val="4B6394"/>
                </a:solidFill>
                <a:latin charset="0" pitchFamily="2" typeface="Manrope Medium"/>
                <a:ea charset="0" pitchFamily="2" typeface="Manrope Medium"/>
                <a:cs charset="0" pitchFamily="2" typeface="Manrope Medium"/>
              </a:rPr>
              <a:t>5</a:t>
            </a:r>
            <a:endParaRPr lang="en-US" sz="1075">
              <a:latin charset="0" pitchFamily="2" typeface="Manrope Medium"/>
              <a:ea charset="0" pitchFamily="2" typeface="Manrope Medium"/>
              <a:cs charset="0" pitchFamily="2" typeface="Manrope Medium"/>
            </a:endParaRPr>
          </a:p>
        </p:txBody>
      </p:sp>
      <p:sp>
        <p:nvSpPr>
          <p:cNvPr descr="Shape" id="1" name="Shape">
            <a:extLst>
              <a:ext uri="{FF2B5EF4-FFF2-40B4-BE49-F238E27FC236}"/>
            </a:extLst>
          </p:cNvPr>
          <p:cNvSpPr/>
          <p:nvPr/>
        </p:nvSpPr>
        <p:spPr>
          <a:xfrm rot="0">
            <a:off x="547200" y="144000"/>
            <a:ext cx="8049600" cy="658800"/>
          </a:xfrm>
          <a:prstGeom prst="rect">
            <a:avLst/>
          </a:prstGeom>
          <a:noFill/>
        </p:spPr>
        <p:txBody>
          <a:bodyPr bIns="0" lIns="0" rIns="0" tIns="0" wrap="square">
            <a:spAutoFit/>
          </a:bodyPr>
          <a:lstStyle/>
          <a:p>
            <a:pPr algn="l"/>
            <a:r>
              <a:rPr b="true" lang="en-US" sz="2150">
                <a:solidFill>
                  <a:srgbClr val="273E6C"/>
                </a:solidFill>
                <a:latin charset="0" pitchFamily="2" typeface="Manrope Medium"/>
                <a:ea charset="0" pitchFamily="2" typeface="Manrope Medium"/>
                <a:cs charset="0" pitchFamily="2" typeface="Manrope Medium"/>
              </a:rPr>
              <a:t>Sales Trends Analysis</a:t>
            </a:r>
            <a:endParaRPr lang="en-US" sz="2150">
              <a:latin charset="0" pitchFamily="2" typeface="Manrope Medium"/>
              <a:ea charset="0" pitchFamily="2" typeface="Manrope Medium"/>
              <a:cs charset="0" pitchFamily="2" typeface="Manrope Medium"/>
            </a:endParaRPr>
          </a:p>
        </p:txBody>
      </p:sp>
      <p:grpSp>
        <p:nvGrpSpPr>
          <p:cNvPr descr="Group" id="0" name="Group 7">
            <a:extLst>
              <a:ext uri="{FF2B5EF4-FFF2-40B4-BE49-F238E27FC236}"/>
            </a:extLst>
          </p:cNvPr>
          <p:cNvGrpSpPr/>
          <p:nvPr/>
        </p:nvGrpSpPr>
        <p:grpSpPr>
          <a:xfrm rot="0">
            <a:off x="1641600" y="946800"/>
            <a:ext cx="6955200" cy="1845900"/>
            <a:chOff x="1641600" y="946800"/>
            <a:chExt cx="6955200" cy="1845900"/>
          </a:xfrm>
        </p:grpSpPr>
        <p:grpSp>
          <p:nvGrpSpPr>
            <p:cNvPr descr="Group" id="0" name="Group 7">
              <a:extLst>
                <a:ext uri="{FF2B5EF4-FFF2-40B4-BE49-F238E27FC236}"/>
              </a:extLst>
            </p:cNvPr>
            <p:cNvGrpSpPr/>
            <p:nvPr/>
          </p:nvGrpSpPr>
          <p:grpSpPr>
            <a:xfrm rot="0">
              <a:off x="1641600" y="1596150"/>
              <a:ext cx="547200" cy="547200"/>
              <a:chOff x="1641600" y="1596150"/>
              <a:chExt cx="547200" cy="547200"/>
            </a:xfrm>
          </p:grpSpPr>
          <p:sp>
            <p:nvSpPr>
              <p:cNvPr descr="Shape" id="0" name="Shape">
                <a:extLst>
                  <a:ext uri="{FF2B5EF4-FFF2-40B4-BE49-F238E27FC236}"/>
                </a:extLst>
              </p:cNvPr>
              <p:cNvSpPr/>
              <p:nvPr/>
            </p:nvSpPr>
            <p:spPr>
              <a:xfrm rot="0">
                <a:off x="1641600" y="1596150"/>
                <a:ext cx="547200" cy="547200"/>
              </a:xfrm>
              <a:prstGeom prst="flowChartConnector">
                <a:avLst/>
              </a:prstGeom>
              <a:solidFill>
                <a:srgbClr val="C2D6ED"/>
              </a:solidFill>
            </p:spPr>
            <p:style>
              <a:lnRef idx="0">
                <a:srgbClr val="C2D6ED"/>
              </a:lnRef>
              <a:fillRef idx="1">
                <a:schemeClr val="accent1"/>
              </a:fillRef>
              <a:effectRef idx="0">
                <a:schemeClr val="accent1"/>
              </a:effectRef>
              <a:fontRef idx="minor">
                <a:schemeClr val="lt1"/>
              </a:fontRef>
            </p:style>
          </p:sp>
          <p:pic>
            <p:nvPicPr>
              <p:cNvPr descr="Picture" id="31" name="Picture">
                <a:extLst>
                  <a:ext uri="{FF2B5EF4-FFF2-40B4-BE49-F238E27FC236}"/>
                </a:extLst>
              </p:cNvPr>
              <p:cNvPicPr>
                <a:picLocks/>
              </p:cNvPicPr>
              <p:nvPr/>
            </p:nvPicPr>
            <p:blipFill>
              <a:blip cstate="none" r:embed="rId3" r:link="">
                <a:extLst>
                  <a:ext uri="{28A0092B-C50C-407E-A947-70E740481C1C}"/>
                </a:extLst>
              </a:blip>
              <a:srcRect b="0" l="0" r="0" t="0"/>
              <a:stretch/>
            </p:blipFill>
            <p:spPr>
              <a:xfrm rot="0">
                <a:off x="1778400" y="1732950"/>
                <a:ext cx="273600" cy="273600"/>
              </a:xfrm>
              <a:prstGeom prst="rect">
                <a:avLst/>
              </a:prstGeom>
            </p:spPr>
          </p:pic>
        </p:grpSp>
        <p:sp>
          <p:nvSpPr>
            <p:cNvPr descr="Shape" id="11" name="Shape">
              <a:extLst>
                <a:ext uri="{FF2B5EF4-FFF2-40B4-BE49-F238E27FC236}"/>
              </a:extLst>
            </p:cNvPr>
            <p:cNvSpPr/>
            <p:nvPr/>
          </p:nvSpPr>
          <p:spPr>
            <a:xfrm rot="0">
              <a:off x="2253600" y="946800"/>
              <a:ext cx="6343200" cy="680760"/>
            </a:xfrm>
            <a:prstGeom prst="rect">
              <a:avLst/>
            </a:prstGeom>
            <a:noFill/>
          </p:spPr>
          <p:txBody>
            <a:bodyPr anchor="b" bIns="0" lIns="0" rIns="0" tIns="0" wrap="square">
              <a:spAutoFit/>
            </a:bodyPr>
            <a:lstStyle/>
            <a:p>
              <a:pPr algn="l"/>
              <a:r>
                <a:rPr lang="en-US" sz="2150">
                  <a:solidFill>
                    <a:srgbClr val="273E6C"/>
                  </a:solidFill>
                  <a:latin charset="0" pitchFamily="2" typeface="Manrope Medium"/>
                  <a:ea charset="0" pitchFamily="2" typeface="Manrope Medium"/>
                  <a:cs charset="0" pitchFamily="2" typeface="Manrope Medium"/>
                </a:rPr>
                <a:t>Importance of analysis</a:t>
              </a:r>
              <a:endParaRPr lang="en-US" sz="2150">
                <a:latin charset="0" pitchFamily="2" typeface="Manrope Medium"/>
                <a:ea charset="0" pitchFamily="2" typeface="Manrope Medium"/>
                <a:cs charset="0" pitchFamily="2" typeface="Manrope Medium"/>
              </a:endParaRPr>
            </a:p>
          </p:txBody>
        </p:sp>
        <p:sp>
          <p:nvSpPr>
            <p:cNvPr descr="Shape" id="12" name="Shape">
              <a:extLst>
                <a:ext uri="{FF2B5EF4-FFF2-40B4-BE49-F238E27FC236}"/>
              </a:extLst>
            </p:cNvPr>
            <p:cNvSpPr/>
            <p:nvPr/>
          </p:nvSpPr>
          <p:spPr>
            <a:xfrm rot="0">
              <a:off x="2253600" y="1771559"/>
              <a:ext cx="6343200" cy="1021140"/>
            </a:xfrm>
            <a:prstGeom prst="rect">
              <a:avLst/>
            </a:prstGeom>
            <a:noFill/>
          </p:spPr>
          <p:txBody>
            <a:bodyPr bIns="0" lIns="0" rIns="0" tIns="0" wrap="square">
              <a:spAutoFit/>
            </a:bodyPr>
            <a:lstStyle/>
            <a:p>
              <a:pPr algn="l"/>
              <a:r>
                <a:rPr lang="en-US" sz="1075">
                  <a:solidFill>
                    <a:srgbClr val="273E6C"/>
                  </a:solidFill>
                  <a:latin charset="0" pitchFamily="2" typeface="Manrope Medium"/>
                  <a:ea charset="0" pitchFamily="2" typeface="Manrope Medium"/>
                  <a:cs charset="0" pitchFamily="2" typeface="Manrope Medium"/>
                </a:rPr>
                <a:t>Sales Trends Analysis involves examining historical sales data to identify patterns and make predictions about future sales performance. By analyzing factors such as seasonality, customer behavior, and market trends, businesses can gain valuable insights to optimize their sales strategies. </a:t>
              </a:r>
              <a:endParaRPr lang="en-US" sz="1075">
                <a:latin charset="0" pitchFamily="2" typeface="Manrope Medium"/>
                <a:ea charset="0" pitchFamily="2" typeface="Manrope Medium"/>
                <a:cs charset="0" pitchFamily="2" typeface="Manrope Medium"/>
              </a:endParaRPr>
            </a:p>
          </p:txBody>
        </p:sp>
      </p:grpSp>
      <p:grpSp>
        <p:nvGrpSpPr>
          <p:cNvPr descr="Group" id="0" name="Group 7">
            <a:extLst>
              <a:ext uri="{FF2B5EF4-FFF2-40B4-BE49-F238E27FC236}"/>
            </a:extLst>
          </p:cNvPr>
          <p:cNvGrpSpPr/>
          <p:nvPr/>
        </p:nvGrpSpPr>
        <p:grpSpPr>
          <a:xfrm rot="0">
            <a:off x="547200" y="2936700"/>
            <a:ext cx="6955200" cy="1845900"/>
            <a:chOff x="547200" y="2936700"/>
            <a:chExt cx="6955200" cy="1845900"/>
          </a:xfrm>
        </p:grpSpPr>
        <p:grpSp>
          <p:nvGrpSpPr>
            <p:cNvPr descr="Group" id="0" name="Group 7">
              <a:extLst>
                <a:ext uri="{FF2B5EF4-FFF2-40B4-BE49-F238E27FC236}"/>
              </a:extLst>
            </p:cNvPr>
            <p:cNvGrpSpPr/>
            <p:nvPr/>
          </p:nvGrpSpPr>
          <p:grpSpPr>
            <a:xfrm rot="0">
              <a:off x="547200" y="3586050"/>
              <a:ext cx="547200" cy="547200"/>
              <a:chOff x="547200" y="3586050"/>
              <a:chExt cx="547200" cy="547200"/>
            </a:xfrm>
          </p:grpSpPr>
          <p:sp>
            <p:nvSpPr>
              <p:cNvPr descr="Shape" id="0" name="Shape">
                <a:extLst>
                  <a:ext uri="{FF2B5EF4-FFF2-40B4-BE49-F238E27FC236}"/>
                </a:extLst>
              </p:cNvPr>
              <p:cNvSpPr/>
              <p:nvPr/>
            </p:nvSpPr>
            <p:spPr>
              <a:xfrm rot="0">
                <a:off x="547200" y="3586050"/>
                <a:ext cx="547200" cy="547200"/>
              </a:xfrm>
              <a:prstGeom prst="flowChartConnector">
                <a:avLst/>
              </a:prstGeom>
              <a:solidFill>
                <a:srgbClr val="C2D6ED"/>
              </a:solidFill>
            </p:spPr>
            <p:style>
              <a:lnRef idx="0">
                <a:srgbClr val="C2D6ED"/>
              </a:lnRef>
              <a:fillRef idx="1">
                <a:schemeClr val="accent1"/>
              </a:fillRef>
              <a:effectRef idx="0">
                <a:schemeClr val="accent1"/>
              </a:effectRef>
              <a:fontRef idx="minor">
                <a:schemeClr val="lt1"/>
              </a:fontRef>
            </p:style>
          </p:sp>
          <p:pic>
            <p:nvPicPr>
              <p:cNvPr descr="Picture" id="31" name="Picture">
                <a:extLst>
                  <a:ext uri="{FF2B5EF4-FFF2-40B4-BE49-F238E27FC236}"/>
                </a:extLst>
              </p:cNvPr>
              <p:cNvPicPr>
                <a:picLocks/>
              </p:cNvPicPr>
              <p:nvPr/>
            </p:nvPicPr>
            <p:blipFill>
              <a:blip cstate="none" r:embed="rId4" r:link="">
                <a:extLst>
                  <a:ext uri="{28A0092B-C50C-407E-A947-70E740481C1C}"/>
                </a:extLst>
              </a:blip>
              <a:srcRect b="0" l="0" r="0" t="0"/>
              <a:stretch/>
            </p:blipFill>
            <p:spPr>
              <a:xfrm rot="0">
                <a:off x="684000" y="3722850"/>
                <a:ext cx="273600" cy="273600"/>
              </a:xfrm>
              <a:prstGeom prst="rect">
                <a:avLst/>
              </a:prstGeom>
            </p:spPr>
          </p:pic>
        </p:grpSp>
        <p:sp>
          <p:nvSpPr>
            <p:cNvPr descr="Shape" id="11" name="Shape">
              <a:extLst>
                <a:ext uri="{FF2B5EF4-FFF2-40B4-BE49-F238E27FC236}"/>
              </a:extLst>
            </p:cNvPr>
            <p:cNvSpPr/>
            <p:nvPr/>
          </p:nvSpPr>
          <p:spPr>
            <a:xfrm rot="0">
              <a:off x="1159200" y="2936700"/>
              <a:ext cx="6343200" cy="680760"/>
            </a:xfrm>
            <a:prstGeom prst="rect">
              <a:avLst/>
            </a:prstGeom>
            <a:noFill/>
          </p:spPr>
          <p:txBody>
            <a:bodyPr anchor="b" bIns="0" lIns="0" rIns="0" tIns="0" wrap="square">
              <a:spAutoFit/>
            </a:bodyPr>
            <a:lstStyle/>
            <a:p>
              <a:pPr algn="l"/>
              <a:r>
                <a:rPr lang="en-US" sz="2150">
                  <a:solidFill>
                    <a:srgbClr val="273E6C"/>
                  </a:solidFill>
                  <a:latin charset="0" pitchFamily="2" typeface="Manrope Medium"/>
                  <a:ea charset="0" pitchFamily="2" typeface="Manrope Medium"/>
                  <a:cs charset="0" pitchFamily="2" typeface="Manrope Medium"/>
                </a:rPr>
                <a:t>Benefits for businesses</a:t>
              </a:r>
              <a:endParaRPr lang="en-US" sz="2150">
                <a:latin charset="0" pitchFamily="2" typeface="Manrope Medium"/>
                <a:ea charset="0" pitchFamily="2" typeface="Manrope Medium"/>
                <a:cs charset="0" pitchFamily="2" typeface="Manrope Medium"/>
              </a:endParaRPr>
            </a:p>
          </p:txBody>
        </p:sp>
        <p:sp>
          <p:nvSpPr>
            <p:cNvPr descr="Shape" id="12" name="Shape">
              <a:extLst>
                <a:ext uri="{FF2B5EF4-FFF2-40B4-BE49-F238E27FC236}"/>
              </a:extLst>
            </p:cNvPr>
            <p:cNvSpPr/>
            <p:nvPr/>
          </p:nvSpPr>
          <p:spPr>
            <a:xfrm rot="0">
              <a:off x="1159200" y="3761459"/>
              <a:ext cx="6343200" cy="1021140"/>
            </a:xfrm>
            <a:prstGeom prst="rect">
              <a:avLst/>
            </a:prstGeom>
            <a:noFill/>
          </p:spPr>
          <p:txBody>
            <a:bodyPr bIns="0" lIns="0" rIns="0" tIns="0" wrap="square">
              <a:spAutoFit/>
            </a:bodyPr>
            <a:lstStyle/>
            <a:p>
              <a:pPr algn="l"/>
              <a:r>
                <a:rPr lang="en-US" sz="1075">
                  <a:solidFill>
                    <a:srgbClr val="273E6C"/>
                  </a:solidFill>
                  <a:latin charset="0" pitchFamily="2" typeface="Manrope Medium"/>
                  <a:ea charset="0" pitchFamily="2" typeface="Manrope Medium"/>
                  <a:cs charset="0" pitchFamily="2" typeface="Manrope Medium"/>
                </a:rPr>
                <a:t>This analysis helps businesses understand which products are performing well, which ones are declining, and how external factors may be impacting sales. By staying informed about sales trends, companies can make informed decisions to drive revenue growth and stay ahead of the competition. </a:t>
              </a:r>
              <a:endParaRPr lang="en-US" sz="1075">
                <a:latin charset="0" pitchFamily="2" typeface="Manrope Medium"/>
                <a:ea charset="0" pitchFamily="2" typeface="Manrope Medium"/>
                <a:cs charset="0" pitchFamily="2" typeface="Manrope Medium"/>
              </a:endParaRPr>
            </a:p>
          </p:txBody>
        </p:sp>
      </p:grpSp>
      <p:grpSp>
        <p:nvGrpSpPr>
          <p:cNvPr descr="Group" id="0" name="Group 7">
            <a:extLst>
              <a:ext uri="{FF2B5EF4-FFF2-40B4-BE49-F238E27FC236}"/>
            </a:extLst>
          </p:cNvPr>
          <p:cNvGrpSpPr/>
          <p:nvPr/>
        </p:nvGrpSpPr>
        <p:grpSpPr>
          <a:xfrm rot="0">
            <a:off x="6724800" y="4555800"/>
            <a:ext cx="2275200" cy="442800"/>
            <a:chOff x="6724800" y="4555800"/>
            <a:chExt cx="2275200" cy="442800"/>
          </a:xfrm>
        </p:grpSpPr>
        <p:pic>
          <p:nvPicPr>
            <p:cNvPr descr="Picture" id="0" name="Picture">
              <a:extLst>
                <a:ext uri="{FF2B5EF4-FFF2-40B4-BE49-F238E27FC236}"/>
              </a:extLst>
            </p:cNvPr>
            <p:cNvPicPr>
              <a:picLocks/>
            </p:cNvPicPr>
            <p:nvPr/>
          </p:nvPicPr>
          <p:blipFill>
            <a:blip cstate="none" r:embed="rId5" r:link="">
              <a:extLst>
                <a:ext uri="{28A0092B-C50C-407E-A947-70E740481C1C}"/>
              </a:extLst>
            </a:blip>
            <a:srcRect b="0" l="45" r="45" t="0"/>
            <a:stretch/>
          </p:blipFill>
          <p:spPr>
            <a:xfrm rot="0">
              <a:off x="6724800" y="4555800"/>
              <a:ext cx="2275200" cy="442800"/>
            </a:xfrm>
            <a:prstGeom prst="rect">
              <a:avLst/>
            </a:prstGeom>
          </p:spPr>
        </p:pic>
        <p:sp>
          <p:nvSpPr>
            <p:cNvPr descr="Shape" id="0" name="Shape">
              <a:extLst>
                <a:ext uri="{FF2B5EF4-FFF2-40B4-BE49-F238E27FC236}"/>
              </a:extLst>
            </p:cNvPr>
            <p:cNvSpPr/>
            <p:nvPr/>
          </p:nvSpPr>
          <p:spPr>
            <a:xfrm rot="0">
              <a:off x="6886800" y="4555800"/>
              <a:ext cx="1656000" cy="442800"/>
            </a:xfrm>
            <a:prstGeom prst="rect">
              <a:avLst/>
            </a:prstGeom>
            <a:noFill/>
          </p:spPr>
          <p:txBody>
            <a:bodyPr anchor="ctr" bIns="0" lIns="0" rIns="0" tIns="0" wrap="square">
              <a:spAutoFit/>
            </a:bodyPr>
            <a:lstStyle/>
            <a:p>
              <a:pPr algn="ctr"/>
              <a:r>
                <a:rPr lang="en-US" sz="1164">
                  <a:solidFill>
                    <a:srgbClr val="FFFFFF"/>
                  </a:solidFill>
                  <a:latin charset="0" panose="02000000000000000000" pitchFamily="2" typeface="Roboto"/>
                  <a:ea charset="0" panose="02000000000000000000" pitchFamily="2" typeface="Roboto"/>
                  <a:cs charset="0" panose="02000000000000000000" pitchFamily="2" typeface="Roboto"/>
                </a:rPr>
                <a:t>Made with Slidey</a:t>
              </a:r>
              <a:endParaRPr lang="en-US" sz="1164">
                <a:latin charset="0" panose="02000000000000000000" pitchFamily="2" typeface="Roboto"/>
                <a:ea charset="0" panose="02000000000000000000" pitchFamily="2" typeface="Roboto"/>
                <a:cs charset="0" panose="02000000000000000000" pitchFamily="2" typeface="Roboto"/>
              </a:endParaRPr>
            </a:p>
          </p:txBody>
        </p:sp>
      </p:grpSp>
    </p:spTree>
  </p:cSld>
</p:sld>
</file>

<file path=ppt/slides/slide6.xml><?xml version="1.0" encoding="utf-8"?>
<p:sld xmlns:a="http://schemas.openxmlformats.org/drawingml/2006/main" xmlns:r="http://schemas.openxmlformats.org/officeDocument/2006/relationships" xmlns:p="http://schemas.openxmlformats.org/presentationml/2006/main" xmlns:mc="http://schemas.openxmlformats.org/markup-compatibility/2006" xmlns:c="http://schemas.openxmlformats.org/drawingml/2006/chart" xmlns:cdr="http://schemas.openxmlformats.org/drawingml/2006/chartDrawing" xmlns:c14="http://schemas.microsoft.com/office/drawing/2007/8/2/chart" xmlns:dgm="http://schemas.openxmlformats.org/drawingml/2006/diagram" xmlns:pic="http://schemas.openxmlformats.org/drawingml/2006/picture" xmlns:wp="http://schemas.openxmlformats.org/drawingml/2006/wordprocessingDrawing" xmlns:wp14="http://schemas.microsoft.com/office/word/2010/wordprocessingDrawing" xmlns:xdr="http://schemas.openxmlformats.org/drawingml/2006/spreadsheetDrawing" xmlns:dsp="http://schemas.microsoft.com/office/drawing/2008/diagram" xmlns:p14="http://schemas.microsoft.com/office/powerpoint/2010/main" xmlns:a14="http://schemas.microsoft.com/office/drawing/2010/main" xmlns:p15="http://schemas.microsoft.com/office/powerpoint/2012/main" xmlns:p166="http://schemas.microsoft.com/office/powerpoint/2016/6/main" xmlns:a13cmd="http://schemas.microsoft.com/office/drawing/2013/main/command" xmlns:p13cmd="http://schemas.microsoft.com/office/powerpoint/2013/main/command" xmlns:p1510="http://schemas.microsoft.com/office/powerpoint/2015/10/main" xmlns:psez="http://schemas.microsoft.com/office/powerpoint/2016/sectionzoom" xmlns:pslz="http://schemas.microsoft.com/office/powerpoint/2016/slidezoom" xmlns:psuz="http://schemas.microsoft.com/office/powerpoint/2016/summaryzoom" xmlns:p173="http://schemas.microsoft.com/office/powerpoint/2017/3/main" xmlns:b="http://schemas.openxmlformats.org/officeDocument/2006/bibliography" xmlns:msink="http://schemas.microsoft.com/ink/2010/main" xmlns:cdr14="http://schemas.microsoft.com/office/drawing/2010/chartDrawing" xmlns:c15="http://schemas.microsoft.com/office/drawing/2012/chart" xmlns:cs="http://schemas.microsoft.com/office/drawing/2012/chartStyle" xmlns:ns30="http://www.w3.org/1998/Math/MathML" xmlns:ns31="http://www.w3.org/2003/InkML" xmlns:cx="http://schemas.microsoft.com/office/drawing/2014/chartex" xmlns:c16="http://schemas.microsoft.com/office/drawing/2014/chart" xmlns:dgm1611="http://schemas.microsoft.com/office/drawing/2016/11/diagram" xmlns:c173="http://schemas.microsoft.com/office/drawing/2017/03/chart" xmlns:am3d="http://schemas.microsoft.com/office/drawing/2017/model3d" xmlns:an18="http://schemas.microsoft.com/office/drawing/2018/animation" xmlns:anam3d="http://schemas.microsoft.com/office/drawing/2018/animation/model3d" xmlns:iact="http://schemas.microsoft.com/office/powerpoint/2014/inkAction" xmlns:thm15="http://schemas.microsoft.com/office/thememl/2012/main" xmlns:wetp="http://schemas.microsoft.com/office/webextensions/taskpanes/2010/11" xmlns:we="http://schemas.microsoft.com/office/webextensions/webextension/2010/11" xmlns:comp="http://schemas.openxmlformats.org/drawingml/2006/compatibility" xmlns:lc="http://schemas.openxmlformats.org/drawingml/2006/lockedCanvas" xmlns:p159="http://schemas.microsoft.com/office/powerpoint/2015/09/main" xmlns:p16="http://schemas.microsoft.com/office/powerpoint/2015/main" xmlns:p1710="http://schemas.microsoft.com/office/powerpoint/2017/10/main" xmlns:p184="http://schemas.microsoft.com/office/powerpoint/2018/4/main" xmlns:dgm14="http://schemas.microsoft.com/office/drawing/2010/diagram" xmlns:a15="http://schemas.microsoft.com/office/drawing/2012/main" xmlns:pic14="http://schemas.microsoft.com/office/drawing/2010/picture" xmlns:c16ac="http://schemas.microsoft.com/office/drawing/2014/chart/ac" xmlns:a16="http://schemas.microsoft.com/office/drawing/2014/main" xmlns:a1611="http://schemas.microsoft.com/office/drawing/2016/11/main" xmlns:dgm1612="http://schemas.microsoft.com/office/drawing/2016/12/diagram" xmlns:a16svg="http://schemas.microsoft.com/office/drawing/2016/SVG/main" xmlns:adec="http://schemas.microsoft.com/office/drawing/2017/decorative" xmlns:a18hc="http://schemas.microsoft.com/office/drawing/2018/hyperlinkcolor" xmlns:v="urn:schemas-microsoft-com:vml">
  <p:cSld>
    <p:spTree>
      <p:nvGrpSpPr>
        <p:cNvPr id="1" name=""/>
        <p:cNvGrpSpPr/>
        <p:nvPr/>
      </p:nvGrpSpPr>
      <p:grpSpPr>
        <a:xfrm>
          <a:off x="0" y="0"/>
          <a:ext cx="0" cy="0"/>
          <a:chOff x="0" y="0"/>
          <a:chExt cx="0" cy="0"/>
        </a:xfrm>
      </p:grpSpPr>
      <p:grpSp>
        <p:nvGrpSpPr>
          <p:cNvPr descr="Group" id="0" name="Group 7">
            <a:extLst>
              <a:ext uri="{FF2B5EF4-FFF2-40B4-BE49-F238E27FC236}"/>
            </a:extLst>
          </p:cNvPr>
          <p:cNvGrpSpPr/>
          <p:nvPr/>
        </p:nvGrpSpPr>
        <p:grpSpPr>
          <a:xfrm rot="0">
            <a:off x="0" y="0"/>
            <a:ext cx="9144000" cy="5142600"/>
            <a:chOff x="0" y="0"/>
            <a:chExt cx="9144000" cy="5142600"/>
          </a:xfrm>
        </p:grpSpPr>
        <p:pic>
          <p:nvPicPr>
            <p:cNvPr descr="Picture" id="0" name="Picture">
              <a:extLst>
                <a:ext uri="{FF2B5EF4-FFF2-40B4-BE49-F238E27FC236}"/>
              </a:extLst>
            </p:cNvPr>
            <p:cNvPicPr>
              <a:picLocks/>
            </p:cNvPicPr>
            <p:nvPr/>
          </p:nvPicPr>
          <p:blipFill>
            <a:blip cstate="none" r:embed="rId2" r:link="">
              <a:extLst>
                <a:ext uri="{28A0092B-C50C-407E-A947-70E740481C1C}"/>
              </a:extLst>
            </a:blip>
            <a:srcRect b="0" l="36" r="36" t="0"/>
            <a:stretch/>
          </p:blipFill>
          <p:spPr>
            <a:xfrm rot="0">
              <a:off x="0" y="0"/>
              <a:ext cx="9144000" cy="5142600"/>
            </a:xfrm>
            <a:prstGeom prst="rect">
              <a:avLst/>
            </a:prstGeom>
          </p:spPr>
        </p:pic>
        <p:sp>
          <p:nvSpPr>
            <p:cNvPr descr="Shape" id="0" name="Shape">
              <a:extLst>
                <a:ext uri="{FF2B5EF4-FFF2-40B4-BE49-F238E27FC236}"/>
              </a:extLst>
            </p:cNvPr>
            <p:cNvSpPr/>
            <p:nvPr/>
          </p:nvSpPr>
          <p:spPr>
            <a:xfrm rot="0">
              <a:off x="0" y="0"/>
              <a:ext cx="9144000" cy="5142600"/>
            </a:xfrm>
            <a:prstGeom prst="rect">
              <a:avLst/>
            </a:prstGeom>
            <a:solidFill>
              <a:srgbClr val="CFE2F8">
                <a:alpha val="60000"/>
              </a:srgbClr>
            </a:solidFill>
          </p:spPr>
          <p:style>
            <a:lnRef idx="0">
              <a:srgbClr val="CFE2F8"/>
            </a:lnRef>
            <a:fillRef idx="1">
              <a:schemeClr val="accent1"/>
            </a:fillRef>
            <a:effectRef idx="0">
              <a:schemeClr val="accent1"/>
            </a:effectRef>
            <a:fontRef idx="minor">
              <a:schemeClr val="lt1"/>
            </a:fontRef>
          </p:style>
        </p:sp>
      </p:grpSp>
      <p:sp>
        <p:nvSpPr>
          <p:cNvPr descr="Shape" id="2" name="Shape">
            <a:extLst>
              <a:ext uri="{FF2B5EF4-FFF2-40B4-BE49-F238E27FC236}"/>
            </a:extLst>
          </p:cNvPr>
          <p:cNvSpPr/>
          <p:nvPr/>
        </p:nvSpPr>
        <p:spPr>
          <a:xfrm rot="0">
            <a:off x="8128799" y="4926600"/>
            <a:ext cx="468000" cy="216000"/>
          </a:xfrm>
          <a:prstGeom prst="rect">
            <a:avLst/>
          </a:prstGeom>
          <a:noFill/>
        </p:spPr>
        <p:txBody>
          <a:bodyPr anchor="ctr" bIns="0" lIns="0" rIns="0" tIns="0" wrap="square">
            <a:spAutoFit/>
          </a:bodyPr>
          <a:lstStyle/>
          <a:p>
            <a:pPr algn="r"/>
            <a:r>
              <a:rPr lang="en-US" sz="1075">
                <a:solidFill>
                  <a:srgbClr val="4B6394"/>
                </a:solidFill>
                <a:latin charset="0" pitchFamily="2" typeface="Manrope Medium"/>
                <a:ea charset="0" pitchFamily="2" typeface="Manrope Medium"/>
                <a:cs charset="0" pitchFamily="2" typeface="Manrope Medium"/>
              </a:rPr>
              <a:t>6</a:t>
            </a:r>
            <a:endParaRPr lang="en-US" sz="1075">
              <a:latin charset="0" pitchFamily="2" typeface="Manrope Medium"/>
              <a:ea charset="0" pitchFamily="2" typeface="Manrope Medium"/>
              <a:cs charset="0" pitchFamily="2" typeface="Manrope Medium"/>
            </a:endParaRPr>
          </a:p>
        </p:txBody>
      </p:sp>
      <p:sp>
        <p:nvSpPr>
          <p:cNvPr descr="Shape" id="1" name="Shape">
            <a:extLst>
              <a:ext uri="{FF2B5EF4-FFF2-40B4-BE49-F238E27FC236}"/>
            </a:extLst>
          </p:cNvPr>
          <p:cNvSpPr/>
          <p:nvPr/>
        </p:nvSpPr>
        <p:spPr>
          <a:xfrm rot="0">
            <a:off x="547200" y="144000"/>
            <a:ext cx="8049600" cy="658800"/>
          </a:xfrm>
          <a:prstGeom prst="rect">
            <a:avLst/>
          </a:prstGeom>
          <a:noFill/>
        </p:spPr>
        <p:txBody>
          <a:bodyPr bIns="0" lIns="0" rIns="0" tIns="0" wrap="square">
            <a:spAutoFit/>
          </a:bodyPr>
          <a:lstStyle/>
          <a:p>
            <a:pPr algn="l"/>
            <a:r>
              <a:rPr b="true" lang="en-US" sz="2150">
                <a:solidFill>
                  <a:srgbClr val="273E6C"/>
                </a:solidFill>
                <a:latin charset="0" pitchFamily="2" typeface="Manrope Medium"/>
                <a:ea charset="0" pitchFamily="2" typeface="Manrope Medium"/>
                <a:cs charset="0" pitchFamily="2" typeface="Manrope Medium"/>
              </a:rPr>
              <a:t>Action Plan for Improvement</a:t>
            </a:r>
            <a:endParaRPr lang="en-US" sz="2150">
              <a:latin charset="0" pitchFamily="2" typeface="Manrope Medium"/>
              <a:ea charset="0" pitchFamily="2" typeface="Manrope Medium"/>
              <a:cs charset="0" pitchFamily="2" typeface="Manrope Medium"/>
            </a:endParaRPr>
          </a:p>
        </p:txBody>
      </p:sp>
      <p:grpSp>
        <p:nvGrpSpPr>
          <p:cNvPr descr="Group" id="0" name="Group 7">
            <a:extLst>
              <a:ext uri="{FF2B5EF4-FFF2-40B4-BE49-F238E27FC236}"/>
            </a:extLst>
          </p:cNvPr>
          <p:cNvGrpSpPr/>
          <p:nvPr/>
        </p:nvGrpSpPr>
        <p:grpSpPr>
          <a:xfrm rot="0">
            <a:off x="547200" y="946800"/>
            <a:ext cx="1904400" cy="3835800"/>
            <a:chOff x="547200" y="946800"/>
            <a:chExt cx="1904400" cy="3835800"/>
          </a:xfrm>
        </p:grpSpPr>
        <p:sp>
          <p:nvSpPr>
            <p:cNvPr descr="Shape" id="11" name="Shape">
              <a:extLst>
                <a:ext uri="{FF2B5EF4-FFF2-40B4-BE49-F238E27FC236}"/>
              </a:extLst>
            </p:cNvPr>
            <p:cNvSpPr/>
            <p:nvPr/>
          </p:nvSpPr>
          <p:spPr>
            <a:xfrm rot="0">
              <a:off x="547200" y="946800"/>
              <a:ext cx="1904400" cy="1107540"/>
            </a:xfrm>
            <a:prstGeom prst="rect">
              <a:avLst/>
            </a:prstGeom>
            <a:noFill/>
          </p:spPr>
          <p:txBody>
            <a:bodyPr anchor="b" bIns="0" lIns="0" rIns="0" tIns="0" wrap="square">
              <a:spAutoFit/>
            </a:bodyPr>
            <a:lstStyle/>
            <a:p>
              <a:pPr algn="l"/>
              <a:r>
                <a:rPr b="true" lang="en-US" sz="1254">
                  <a:solidFill>
                    <a:srgbClr val="273E6C"/>
                  </a:solidFill>
                  <a:latin charset="0" pitchFamily="2" typeface="Manrope Medium"/>
                  <a:ea charset="0" pitchFamily="2" typeface="Manrope Medium"/>
                  <a:cs charset="0" pitchFamily="2" typeface="Manrope Medium"/>
                </a:rPr>
                <a:t>Definition of action plan</a:t>
              </a:r>
              <a:endParaRPr lang="en-US" sz="1254">
                <a:latin charset="0" pitchFamily="2" typeface="Manrope Medium"/>
                <a:ea charset="0" pitchFamily="2" typeface="Manrope Medium"/>
                <a:cs charset="0" pitchFamily="2" typeface="Manrope Medium"/>
              </a:endParaRPr>
            </a:p>
          </p:txBody>
        </p:sp>
        <p:sp>
          <p:nvSpPr>
            <p:cNvPr descr="Shape" id="11" name="Shape">
              <a:extLst>
                <a:ext uri="{FF2B5EF4-FFF2-40B4-BE49-F238E27FC236}"/>
              </a:extLst>
            </p:cNvPr>
            <p:cNvSpPr/>
            <p:nvPr/>
          </p:nvSpPr>
          <p:spPr>
            <a:xfrm rot="0">
              <a:off x="547200" y="2198340"/>
              <a:ext cx="1904400" cy="2584260"/>
            </a:xfrm>
            <a:prstGeom prst="rect">
              <a:avLst/>
            </a:prstGeom>
            <a:noFill/>
          </p:spPr>
          <p:txBody>
            <a:bodyPr bIns="0" lIns="0" rIns="0" tIns="0" wrap="square">
              <a:spAutoFit/>
            </a:bodyPr>
            <a:lstStyle/>
            <a:p>
              <a:pPr algn="l"/>
              <a:r>
                <a:rPr lang="en-US" sz="1075">
                  <a:solidFill>
                    <a:srgbClr val="273E6C"/>
                  </a:solidFill>
                  <a:latin charset="0" pitchFamily="2" typeface="Manrope Medium"/>
                  <a:ea charset="0" pitchFamily="2" typeface="Manrope Medium"/>
                  <a:cs charset="0" pitchFamily="2" typeface="Manrope Medium"/>
                </a:rPr>
                <a:t>An action plan for improvement outlines specific steps to be taken in order to enhance performance or achieve a desired goal. It typically includes a timeline, responsible parties, and measurable outcomes. </a:t>
              </a:r>
              <a:endParaRPr lang="en-US" sz="1075">
                <a:latin charset="0" pitchFamily="2" typeface="Manrope Medium"/>
                <a:ea charset="0" pitchFamily="2" typeface="Manrope Medium"/>
                <a:cs charset="0" pitchFamily="2" typeface="Manrope Medium"/>
              </a:endParaRPr>
            </a:p>
          </p:txBody>
        </p:sp>
      </p:grpSp>
      <p:grpSp>
        <p:nvGrpSpPr>
          <p:cNvPr descr="Group" id="0" name="Group 7">
            <a:extLst>
              <a:ext uri="{FF2B5EF4-FFF2-40B4-BE49-F238E27FC236}"/>
            </a:extLst>
          </p:cNvPr>
          <p:cNvGrpSpPr/>
          <p:nvPr/>
        </p:nvGrpSpPr>
        <p:grpSpPr>
          <a:xfrm rot="0">
            <a:off x="2595600" y="946800"/>
            <a:ext cx="1904400" cy="3835800"/>
            <a:chOff x="2595600" y="946800"/>
            <a:chExt cx="1904400" cy="3835800"/>
          </a:xfrm>
        </p:grpSpPr>
        <p:sp>
          <p:nvSpPr>
            <p:cNvPr descr="Shape" id="11" name="Shape">
              <a:extLst>
                <a:ext uri="{FF2B5EF4-FFF2-40B4-BE49-F238E27FC236}"/>
              </a:extLst>
            </p:cNvPr>
            <p:cNvSpPr/>
            <p:nvPr/>
          </p:nvSpPr>
          <p:spPr>
            <a:xfrm rot="0">
              <a:off x="2595600" y="946800"/>
              <a:ext cx="1904400" cy="1107540"/>
            </a:xfrm>
            <a:prstGeom prst="rect">
              <a:avLst/>
            </a:prstGeom>
            <a:noFill/>
          </p:spPr>
          <p:txBody>
            <a:bodyPr anchor="b" bIns="0" lIns="0" rIns="0" tIns="0" wrap="square">
              <a:spAutoFit/>
            </a:bodyPr>
            <a:lstStyle/>
            <a:p>
              <a:pPr algn="l"/>
              <a:r>
                <a:rPr b="true" lang="en-US" sz="1254">
                  <a:solidFill>
                    <a:srgbClr val="273E6C"/>
                  </a:solidFill>
                  <a:latin charset="0" pitchFamily="2" typeface="Manrope Medium"/>
                  <a:ea charset="0" pitchFamily="2" typeface="Manrope Medium"/>
                  <a:cs charset="0" pitchFamily="2" typeface="Manrope Medium"/>
                </a:rPr>
                <a:t>Identifying problem areas</a:t>
              </a:r>
              <a:endParaRPr lang="en-US" sz="1254">
                <a:latin charset="0" pitchFamily="2" typeface="Manrope Medium"/>
                <a:ea charset="0" pitchFamily="2" typeface="Manrope Medium"/>
                <a:cs charset="0" pitchFamily="2" typeface="Manrope Medium"/>
              </a:endParaRPr>
            </a:p>
          </p:txBody>
        </p:sp>
        <p:sp>
          <p:nvSpPr>
            <p:cNvPr descr="Shape" id="11" name="Shape">
              <a:extLst>
                <a:ext uri="{FF2B5EF4-FFF2-40B4-BE49-F238E27FC236}"/>
              </a:extLst>
            </p:cNvPr>
            <p:cNvSpPr/>
            <p:nvPr/>
          </p:nvSpPr>
          <p:spPr>
            <a:xfrm rot="0">
              <a:off x="2595600" y="2198340"/>
              <a:ext cx="1904400" cy="2584260"/>
            </a:xfrm>
            <a:prstGeom prst="rect">
              <a:avLst/>
            </a:prstGeom>
            <a:noFill/>
          </p:spPr>
          <p:txBody>
            <a:bodyPr bIns="0" lIns="0" rIns="0" tIns="0" wrap="square">
              <a:spAutoFit/>
            </a:bodyPr>
            <a:lstStyle/>
            <a:p>
              <a:pPr algn="l"/>
              <a:r>
                <a:rPr lang="en-US" sz="1075">
                  <a:solidFill>
                    <a:srgbClr val="273E6C"/>
                  </a:solidFill>
                  <a:latin charset="0" pitchFamily="2" typeface="Manrope Medium"/>
                  <a:ea charset="0" pitchFamily="2" typeface="Manrope Medium"/>
                  <a:cs charset="0" pitchFamily="2" typeface="Manrope Medium"/>
                </a:rPr>
                <a:t>The first step in creating an action plan for improvement is to identify areas that need to be addressed. This could involve analyzing data, conducting surveys, or seeking feedback from stakeholders. </a:t>
              </a:r>
              <a:endParaRPr lang="en-US" sz="1075">
                <a:latin charset="0" pitchFamily="2" typeface="Manrope Medium"/>
                <a:ea charset="0" pitchFamily="2" typeface="Manrope Medium"/>
                <a:cs charset="0" pitchFamily="2" typeface="Manrope Medium"/>
              </a:endParaRPr>
            </a:p>
          </p:txBody>
        </p:sp>
      </p:grpSp>
      <p:grpSp>
        <p:nvGrpSpPr>
          <p:cNvPr descr="Group" id="0" name="Group 7">
            <a:extLst>
              <a:ext uri="{FF2B5EF4-FFF2-40B4-BE49-F238E27FC236}"/>
            </a:extLst>
          </p:cNvPr>
          <p:cNvGrpSpPr/>
          <p:nvPr/>
        </p:nvGrpSpPr>
        <p:grpSpPr>
          <a:xfrm rot="0">
            <a:off x="4644000" y="946800"/>
            <a:ext cx="1904400" cy="3835800"/>
            <a:chOff x="4644000" y="946800"/>
            <a:chExt cx="1904400" cy="3835800"/>
          </a:xfrm>
        </p:grpSpPr>
        <p:sp>
          <p:nvSpPr>
            <p:cNvPr descr="Shape" id="11" name="Shape">
              <a:extLst>
                <a:ext uri="{FF2B5EF4-FFF2-40B4-BE49-F238E27FC236}"/>
              </a:extLst>
            </p:cNvPr>
            <p:cNvSpPr/>
            <p:nvPr/>
          </p:nvSpPr>
          <p:spPr>
            <a:xfrm rot="0">
              <a:off x="4644000" y="946800"/>
              <a:ext cx="1904400" cy="1107540"/>
            </a:xfrm>
            <a:prstGeom prst="rect">
              <a:avLst/>
            </a:prstGeom>
            <a:noFill/>
          </p:spPr>
          <p:txBody>
            <a:bodyPr anchor="b" bIns="0" lIns="0" rIns="0" tIns="0" wrap="square">
              <a:spAutoFit/>
            </a:bodyPr>
            <a:lstStyle/>
            <a:p>
              <a:pPr algn="l"/>
              <a:r>
                <a:rPr b="true" lang="en-US" sz="1254">
                  <a:solidFill>
                    <a:srgbClr val="273E6C"/>
                  </a:solidFill>
                  <a:latin charset="0" pitchFamily="2" typeface="Manrope Medium"/>
                  <a:ea charset="0" pitchFamily="2" typeface="Manrope Medium"/>
                  <a:cs charset="0" pitchFamily="2" typeface="Manrope Medium"/>
                </a:rPr>
                <a:t>Setting objectives</a:t>
              </a:r>
              <a:endParaRPr lang="en-US" sz="1254">
                <a:latin charset="0" pitchFamily="2" typeface="Manrope Medium"/>
                <a:ea charset="0" pitchFamily="2" typeface="Manrope Medium"/>
                <a:cs charset="0" pitchFamily="2" typeface="Manrope Medium"/>
              </a:endParaRPr>
            </a:p>
          </p:txBody>
        </p:sp>
        <p:sp>
          <p:nvSpPr>
            <p:cNvPr descr="Shape" id="11" name="Shape">
              <a:extLst>
                <a:ext uri="{FF2B5EF4-FFF2-40B4-BE49-F238E27FC236}"/>
              </a:extLst>
            </p:cNvPr>
            <p:cNvSpPr/>
            <p:nvPr/>
          </p:nvSpPr>
          <p:spPr>
            <a:xfrm rot="0">
              <a:off x="4644000" y="2198340"/>
              <a:ext cx="1904400" cy="2584260"/>
            </a:xfrm>
            <a:prstGeom prst="rect">
              <a:avLst/>
            </a:prstGeom>
            <a:noFill/>
          </p:spPr>
          <p:txBody>
            <a:bodyPr bIns="0" lIns="0" rIns="0" tIns="0" wrap="square">
              <a:spAutoFit/>
            </a:bodyPr>
            <a:lstStyle/>
            <a:p>
              <a:pPr algn="l"/>
              <a:r>
                <a:rPr lang="en-US" sz="1075">
                  <a:solidFill>
                    <a:srgbClr val="273E6C"/>
                  </a:solidFill>
                  <a:latin charset="0" pitchFamily="2" typeface="Manrope Medium"/>
                  <a:ea charset="0" pitchFamily="2" typeface="Manrope Medium"/>
                  <a:cs charset="0" pitchFamily="2" typeface="Manrope Medium"/>
                </a:rPr>
                <a:t>Once the problem areas have been identified, the next step is to set clear and achievable objectives. These objectives should be specific, measurable, attainable, relevant, and time-bound. </a:t>
              </a:r>
              <a:endParaRPr lang="en-US" sz="1075">
                <a:latin charset="0" pitchFamily="2" typeface="Manrope Medium"/>
                <a:ea charset="0" pitchFamily="2" typeface="Manrope Medium"/>
                <a:cs charset="0" pitchFamily="2" typeface="Manrope Medium"/>
              </a:endParaRPr>
            </a:p>
          </p:txBody>
        </p:sp>
      </p:grpSp>
      <p:grpSp>
        <p:nvGrpSpPr>
          <p:cNvPr descr="Group" id="0" name="Group 7">
            <a:extLst>
              <a:ext uri="{FF2B5EF4-FFF2-40B4-BE49-F238E27FC236}"/>
            </a:extLst>
          </p:cNvPr>
          <p:cNvGrpSpPr/>
          <p:nvPr/>
        </p:nvGrpSpPr>
        <p:grpSpPr>
          <a:xfrm rot="0">
            <a:off x="6692400" y="946800"/>
            <a:ext cx="1904400" cy="3835800"/>
            <a:chOff x="6692400" y="946800"/>
            <a:chExt cx="1904400" cy="3835800"/>
          </a:xfrm>
        </p:grpSpPr>
        <p:sp>
          <p:nvSpPr>
            <p:cNvPr descr="Shape" id="11" name="Shape">
              <a:extLst>
                <a:ext uri="{FF2B5EF4-FFF2-40B4-BE49-F238E27FC236}"/>
              </a:extLst>
            </p:cNvPr>
            <p:cNvSpPr/>
            <p:nvPr/>
          </p:nvSpPr>
          <p:spPr>
            <a:xfrm rot="0">
              <a:off x="6692400" y="946800"/>
              <a:ext cx="1904400" cy="1107540"/>
            </a:xfrm>
            <a:prstGeom prst="rect">
              <a:avLst/>
            </a:prstGeom>
            <a:noFill/>
          </p:spPr>
          <p:txBody>
            <a:bodyPr anchor="b" bIns="0" lIns="0" rIns="0" tIns="0" wrap="square">
              <a:spAutoFit/>
            </a:bodyPr>
            <a:lstStyle/>
            <a:p>
              <a:pPr algn="l"/>
              <a:r>
                <a:rPr b="true" lang="en-US" sz="1254">
                  <a:solidFill>
                    <a:srgbClr val="273E6C"/>
                  </a:solidFill>
                  <a:latin charset="0" pitchFamily="2" typeface="Manrope Medium"/>
                  <a:ea charset="0" pitchFamily="2" typeface="Manrope Medium"/>
                  <a:cs charset="0" pitchFamily="2" typeface="Manrope Medium"/>
                </a:rPr>
                <a:t>Implementing strategies</a:t>
              </a:r>
              <a:endParaRPr lang="en-US" sz="1254">
                <a:latin charset="0" pitchFamily="2" typeface="Manrope Medium"/>
                <a:ea charset="0" pitchFamily="2" typeface="Manrope Medium"/>
                <a:cs charset="0" pitchFamily="2" typeface="Manrope Medium"/>
              </a:endParaRPr>
            </a:p>
          </p:txBody>
        </p:sp>
        <p:sp>
          <p:nvSpPr>
            <p:cNvPr descr="Shape" id="11" name="Shape">
              <a:extLst>
                <a:ext uri="{FF2B5EF4-FFF2-40B4-BE49-F238E27FC236}"/>
              </a:extLst>
            </p:cNvPr>
            <p:cNvSpPr/>
            <p:nvPr/>
          </p:nvSpPr>
          <p:spPr>
            <a:xfrm rot="0">
              <a:off x="6692400" y="2198340"/>
              <a:ext cx="1904400" cy="2584260"/>
            </a:xfrm>
            <a:prstGeom prst="rect">
              <a:avLst/>
            </a:prstGeom>
            <a:noFill/>
          </p:spPr>
          <p:txBody>
            <a:bodyPr bIns="0" lIns="0" rIns="0" tIns="0" wrap="square">
              <a:spAutoFit/>
            </a:bodyPr>
            <a:lstStyle/>
            <a:p>
              <a:pPr algn="l"/>
              <a:r>
                <a:rPr lang="en-US" sz="1075">
                  <a:solidFill>
                    <a:srgbClr val="273E6C"/>
                  </a:solidFill>
                  <a:latin charset="0" pitchFamily="2" typeface="Manrope Medium"/>
                  <a:ea charset="0" pitchFamily="2" typeface="Manrope Medium"/>
                  <a:cs charset="0" pitchFamily="2" typeface="Manrope Medium"/>
                </a:rPr>
                <a:t>After setting objectives, the action plan should detail the strategies and tactics that will be used to reach those objectives. It should also include a system for monitoring progress and making adjustments as needed. </a:t>
              </a:r>
              <a:endParaRPr lang="en-US" sz="1075">
                <a:latin charset="0" pitchFamily="2" typeface="Manrope Medium"/>
                <a:ea charset="0" pitchFamily="2" typeface="Manrope Medium"/>
                <a:cs charset="0" pitchFamily="2" typeface="Manrope Medium"/>
              </a:endParaRPr>
            </a:p>
          </p:txBody>
        </p:sp>
      </p:grpSp>
      <p:grpSp>
        <p:nvGrpSpPr>
          <p:cNvPr descr="Group" id="0" name="Group 7">
            <a:extLst>
              <a:ext uri="{FF2B5EF4-FFF2-40B4-BE49-F238E27FC236}"/>
            </a:extLst>
          </p:cNvPr>
          <p:cNvGrpSpPr/>
          <p:nvPr/>
        </p:nvGrpSpPr>
        <p:grpSpPr>
          <a:xfrm rot="0">
            <a:off x="6724800" y="4555800"/>
            <a:ext cx="2275200" cy="442800"/>
            <a:chOff x="6724800" y="4555800"/>
            <a:chExt cx="2275200" cy="442800"/>
          </a:xfrm>
        </p:grpSpPr>
        <p:pic>
          <p:nvPicPr>
            <p:cNvPr descr="Picture" id="0" name="Picture">
              <a:extLst>
                <a:ext uri="{FF2B5EF4-FFF2-40B4-BE49-F238E27FC236}"/>
              </a:extLst>
            </p:cNvPr>
            <p:cNvPicPr>
              <a:picLocks/>
            </p:cNvPicPr>
            <p:nvPr/>
          </p:nvPicPr>
          <p:blipFill>
            <a:blip cstate="none" r:embed="rId3" r:link="">
              <a:extLst>
                <a:ext uri="{28A0092B-C50C-407E-A947-70E740481C1C}"/>
              </a:extLst>
            </a:blip>
            <a:srcRect b="0" l="45" r="45" t="0"/>
            <a:stretch/>
          </p:blipFill>
          <p:spPr>
            <a:xfrm rot="0">
              <a:off x="6724800" y="4555800"/>
              <a:ext cx="2275200" cy="442800"/>
            </a:xfrm>
            <a:prstGeom prst="rect">
              <a:avLst/>
            </a:prstGeom>
          </p:spPr>
        </p:pic>
        <p:sp>
          <p:nvSpPr>
            <p:cNvPr descr="Shape" id="0" name="Shape">
              <a:extLst>
                <a:ext uri="{FF2B5EF4-FFF2-40B4-BE49-F238E27FC236}"/>
              </a:extLst>
            </p:cNvPr>
            <p:cNvSpPr/>
            <p:nvPr/>
          </p:nvSpPr>
          <p:spPr>
            <a:xfrm rot="0">
              <a:off x="6886800" y="4555800"/>
              <a:ext cx="1656000" cy="442800"/>
            </a:xfrm>
            <a:prstGeom prst="rect">
              <a:avLst/>
            </a:prstGeom>
            <a:noFill/>
          </p:spPr>
          <p:txBody>
            <a:bodyPr anchor="ctr" bIns="0" lIns="0" rIns="0" tIns="0" wrap="square">
              <a:spAutoFit/>
            </a:bodyPr>
            <a:lstStyle/>
            <a:p>
              <a:pPr algn="ctr"/>
              <a:r>
                <a:rPr lang="en-US" sz="1164">
                  <a:solidFill>
                    <a:srgbClr val="FFFFFF"/>
                  </a:solidFill>
                  <a:latin charset="0" panose="02000000000000000000" pitchFamily="2" typeface="Roboto"/>
                  <a:ea charset="0" panose="02000000000000000000" pitchFamily="2" typeface="Roboto"/>
                  <a:cs charset="0" panose="02000000000000000000" pitchFamily="2" typeface="Roboto"/>
                </a:rPr>
                <a:t>Made with Slidey</a:t>
              </a:r>
              <a:endParaRPr lang="en-US" sz="1164">
                <a:latin charset="0" panose="02000000000000000000" pitchFamily="2" typeface="Roboto"/>
                <a:ea charset="0" panose="02000000000000000000" pitchFamily="2" typeface="Roboto"/>
                <a:cs charset="0" panose="02000000000000000000" pitchFamily="2" typeface="Roboto"/>
              </a:endParaRPr>
            </a:p>
          </p:txBody>
        </p:sp>
      </p:grpSp>
    </p:spTree>
  </p:cSld>
</p:sld>
</file>

<file path=ppt/theme/theme1.xml><?xml version="1.0" encoding="utf-8"?>
<a:theme xmlns:w="http://schemas.openxmlformats.org/wordprocessingml/2006/main" xmlns:m="http://schemas.openxmlformats.org/officeDocument/2006/math" xmlns:w14="http://schemas.microsoft.com/office/word/2010/wordml" xmlns:r="http://schemas.openxmlformats.org/officeDocument/2006/relationships" xmlns:wp="http://schemas.openxmlformats.org/drawingml/2006/wordprocessingDrawing" xmlns:a="http://schemas.openxmlformats.org/drawingml/2006/main" xmlns:wp14="http://schemas.microsoft.com/office/word/2010/wordprocessingDrawing" xmlns:w15="http://schemas.microsoft.com/office/word/2012/wordml" xmlns:mc="http://schemas.openxmlformats.org/markup-compatibility/2006" xmlns:a14="http://schemas.microsoft.com/office/drawing/2010/main" xmlns:sl="http://schemas.openxmlformats.org/schemaLibrary/2006/main" xmlns:wne="http://schemas.microsoft.com/office/word/2006/wordml" xmlns:c="http://schemas.openxmlformats.org/drawingml/2006/chart" xmlns:cdr="http://schemas.openxmlformats.org/drawingml/2006/chartDrawing" xmlns:c14="http://schemas.microsoft.com/office/drawing/2007/8/2/chart" xmlns:dgm="http://schemas.openxmlformats.org/drawingml/2006/diagram" xmlns:pic="http://schemas.openxmlformats.org/drawingml/2006/picture" xmlns:xdr="http://schemas.openxmlformats.org/drawingml/2006/spreadsheetDrawing" xmlns:dsp="http://schemas.microsoft.com/office/drawing/2008/diagram" xmlns:xvml="urn:schemas-microsoft-com:office:excel" xmlns:o="urn:schemas-microsoft-com:office:office" xmlns:v="urn:schemas-microsoft-com:vml" xmlns:w10="urn:schemas-microsoft-com:office:word" xmlns:pvml="urn:schemas-microsoft-com:office:powerpoint" xmlns:cppr="http://schemas.microsoft.com/office/2006/coverPageProps" xmlns:odx="http://opendope.org/xpaths" xmlns:odc="http://opendope.org/conditions" xmlns:odq="http://opendope.org/questions" xmlns:oda="http://opendope.org/answers" xmlns:odi="http://opendope.org/components" xmlns:odgm="http://opendope.org/SmartArt/DataHierarchy" xmlns:b="http://schemas.openxmlformats.org/officeDocument/2006/bibliography" xmlns:msink="http://schemas.microsoft.com/ink/2010/main" xmlns:cdr14="http://schemas.microsoft.com/office/drawing/2010/chartDrawing" xmlns:c15="http://schemas.microsoft.com/office/drawing/2012/chart" xmlns:cs="http://schemas.microsoft.com/office/drawing/2012/chartStyle" xmlns:ns38="http://www.w3.org/1998/Math/MathML" xmlns:ns39="http://www.w3.org/2003/InkML" xmlns:a13cmd="http://schemas.microsoft.com/office/drawing/2013/main/command" xmlns:cx="http://schemas.microsoft.com/office/drawing/2014/chartex" xmlns:c16="http://schemas.microsoft.com/office/drawing/2014/chart" xmlns:dgm1611="http://schemas.microsoft.com/office/drawing/2016/11/diagram" xmlns:c173="http://schemas.microsoft.com/office/drawing/2017/03/chart" xmlns:am3d="http://schemas.microsoft.com/office/drawing/2017/model3d" xmlns:an18="http://schemas.microsoft.com/office/drawing/2018/animation" xmlns:anam3d="http://schemas.microsoft.com/office/drawing/2018/animation/model3d" xmlns:iact="http://schemas.microsoft.com/office/powerpoint/2014/inkAction" xmlns:thm15="http://schemas.microsoft.com/office/thememl/2012/main" xmlns:wps="http://schemas.microsoft.com/office/word/2010/wordprocessingShape" xmlns:wpc="http://schemas.microsoft.com/office/word/2010/wordprocessingCanvas" xmlns:wpg="http://schemas.microsoft.com/office/word/2010/wordprocessingGroup" xmlns:w16se="http://schemas.microsoft.com/office/word/2015/wordml/symex" xmlns:w16cid="http://schemas.microsoft.com/office/word/2016/wordml/cid" xmlns:wetp="http://schemas.microsoft.com/office/webextensions/taskpanes/2010/11" xmlns:we="http://schemas.microsoft.com/office/webextensions/webextension/2010/11" xmlns:comp="http://schemas.openxmlformats.org/drawingml/2006/compatibility" xmlns:lc="http://schemas.openxmlformats.org/drawingml/2006/lockedCanvas" xmlns:dgm14="http://schemas.microsoft.com/office/drawing/2010/diagram" xmlns:a15="http://schemas.microsoft.com/office/drawing/2012/main" xmlns:pic14="http://schemas.microsoft.com/office/drawing/2010/picture" xmlns:c16ac="http://schemas.microsoft.com/office/drawing/2014/chart/ac" xmlns:a16="http://schemas.microsoft.com/office/drawing/2014/main" xmlns:a1611="http://schemas.microsoft.com/office/drawing/2016/11/main" xmlns:dgm1612="http://schemas.microsoft.com/office/drawing/2016/12/diagram" xmlns:a16svg="http://schemas.microsoft.com/office/drawing/2016/SVG/main" xmlns:adec="http://schemas.microsoft.com/office/drawing/2017/decorative" xmlns:a18hc="http://schemas.microsoft.com/office/drawing/2018/hyperlinkcolor" xmlns:wp15="http://schemas.microsoft.com/office/word/2012/wordprocessingDrawing"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true">
          <a:gsLst>
            <a:gs pos="0">
              <a:schemeClr val="phClr">
                <a:tint val="50000"/>
                <a:satMod val="300000"/>
              </a:schemeClr>
            </a:gs>
            <a:gs pos="35000">
              <a:schemeClr val="phClr">
                <a:tint val="37000"/>
                <a:satMod val="300000"/>
              </a:schemeClr>
            </a:gs>
            <a:gs pos="100000">
              <a:schemeClr val="phClr">
                <a:tint val="15000"/>
                <a:satMod val="350000"/>
              </a:schemeClr>
            </a:gs>
          </a:gsLst>
          <a:lin ang="16200000" scaled="true"/>
        </a:gradFill>
        <a:gradFill rotWithShape="true">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false"/>
        </a:gradFill>
      </a:fillStyleLst>
      <a:lnStyleLst>
        <a:ln algn="ctr" cap="flat" cmpd="sng" w="9525">
          <a:solidFill>
            <a:schemeClr val="phClr">
              <a:shade val="95000"/>
              <a:satMod val="105000"/>
            </a:schemeClr>
          </a:solidFill>
          <a:prstDash val="solid"/>
        </a:ln>
        <a:ln algn="ctr" cap="flat" cmpd="sng" w="25400">
          <a:solidFill>
            <a:schemeClr val="phClr"/>
          </a:solidFill>
          <a:prstDash val="solid"/>
        </a:ln>
        <a:ln algn="ctr" cap="flat" cmpd="sng" w="38100">
          <a:solidFill>
            <a:schemeClr val="phClr"/>
          </a:solidFill>
          <a:prstDash val="solid"/>
        </a:ln>
      </a:lnStyleLst>
      <a:effectStyleLst>
        <a:effectStyle>
          <a:effectLst>
            <a:outerShdw blurRad="40000" dir="5400000" dist="20000" rotWithShape="false">
              <a:srgbClr val="000000">
                <a:alpha val="38000"/>
              </a:srgbClr>
            </a:outerShdw>
          </a:effectLst>
        </a:effectStyle>
        <a:effectStyle>
          <a:effectLst>
            <a:outerShdw blurRad="40000" dir="5400000" dist="23000" rotWithShape="false">
              <a:srgbClr val="000000">
                <a:alpha val="35000"/>
              </a:srgbClr>
            </a:outerShdw>
          </a:effectLst>
        </a:effectStyle>
        <a:effectStyle>
          <a:effectLst>
            <a:outerShdw blurRad="40000" dir="5400000" dist="23000" rotWithShape="false">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true">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true">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extraClrSchemeLst/>
</a:theme>
</file>